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64" r:id="rId3"/>
    <p:sldId id="257" r:id="rId4"/>
    <p:sldId id="272" r:id="rId5"/>
    <p:sldId id="266" r:id="rId6"/>
    <p:sldId id="267" r:id="rId7"/>
    <p:sldId id="268" r:id="rId8"/>
    <p:sldId id="270" r:id="rId9"/>
    <p:sldId id="271" r:id="rId10"/>
    <p:sldId id="274" r:id="rId11"/>
    <p:sldId id="277" r:id="rId12"/>
    <p:sldId id="275" r:id="rId13"/>
    <p:sldId id="258" r:id="rId14"/>
    <p:sldId id="261" r:id="rId15"/>
    <p:sldId id="269" r:id="rId16"/>
    <p:sldId id="265" r:id="rId17"/>
    <p:sldId id="262" r:id="rId18"/>
    <p:sldId id="276" r:id="rId19"/>
    <p:sldId id="263" r:id="rId20"/>
    <p:sldId id="273" r:id="rId21"/>
    <p:sldId id="259" r:id="rId22"/>
    <p:sldId id="260" r:id="rId23"/>
  </p:sldIdLst>
  <p:sldSz cx="14630400" cy="8229600"/>
  <p:notesSz cx="8229600" cy="146304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87F2-7EAE-921D-991D-DE4E5283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2B3B-0439-DA6D-5C0E-AFB5F68F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8922-A8B7-DD8B-33C7-750CDC3A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6E5CA-57B7-5CCB-54BA-B10F0C59EA8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6065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9DDCC-C95F-B63A-7B50-FB9299DBA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5BB9F-3955-462C-3935-160233A43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D91A9-85C9-2EDB-3301-8BDEB7CF65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7823E3-82B3-7554-4D99-78FC11BDE2A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4937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0B0-A95B-8625-CA06-EB14AEC5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56F17-E9AF-6133-37DD-30A461DC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4485-AC30-402C-3401-C570916CF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DEC49-6971-D877-3F58-556A14D3FF9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6600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8984B-9152-E3AB-E1FC-393E443A9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B7436-C061-B502-F596-F3B260280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D5AEB-18DE-327F-5DCC-7BF40A0C9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1681CF-BBCB-3F2A-A11C-A7F74241586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32714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6C99A-EA2F-2A4D-5A98-E02462330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57EAD-98C1-982D-B21A-801F86183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9E5F1-02AD-AA5B-DFF2-8FD9EE3DA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20B876-ABF4-98C6-6AF2-1879DF4C9E2D}"/>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84455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5577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1549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liron02319/Machine_Learning_Project.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2" y="5151649"/>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
        <p:nvSpPr>
          <p:cNvPr id="6" name="תיבת טקסט 5">
            <a:extLst>
              <a:ext uri="{FF2B5EF4-FFF2-40B4-BE49-F238E27FC236}">
                <a16:creationId xmlns:a16="http://schemas.microsoft.com/office/drawing/2014/main" id="{DE80A767-BCC7-CC94-361F-33E87D416FB5}"/>
              </a:ext>
            </a:extLst>
          </p:cNvPr>
          <p:cNvSpPr txBox="1"/>
          <p:nvPr/>
        </p:nvSpPr>
        <p:spPr>
          <a:xfrm>
            <a:off x="305452" y="7354976"/>
            <a:ext cx="8350211" cy="400110"/>
          </a:xfrm>
          <a:prstGeom prst="rect">
            <a:avLst/>
          </a:prstGeom>
          <a:noFill/>
        </p:spPr>
        <p:txBody>
          <a:bodyPr wrap="square" rtlCol="1">
            <a:spAutoFit/>
          </a:bodyPr>
          <a:lstStyle/>
          <a:p>
            <a:r>
              <a:rPr lang="he-IL" sz="2000" dirty="0">
                <a:solidFill>
                  <a:schemeClr val="bg1"/>
                </a:solidFill>
              </a:rPr>
              <a:t>קישור ל-</a:t>
            </a:r>
            <a:r>
              <a:rPr lang="en-US" sz="2000" dirty="0">
                <a:solidFill>
                  <a:schemeClr val="bg1"/>
                </a:solidFill>
              </a:rPr>
              <a:t>GitHub</a:t>
            </a:r>
            <a:r>
              <a:rPr lang="he-IL" sz="2000" dirty="0">
                <a:solidFill>
                  <a:schemeClr val="bg1"/>
                </a:solidFill>
              </a:rPr>
              <a:t>: </a:t>
            </a:r>
            <a:r>
              <a:rPr lang="en-US" sz="2000" dirty="0">
                <a:solidFill>
                  <a:schemeClr val="bg1"/>
                </a:solidFill>
                <a:hlinkClick r:id="rId4"/>
              </a:rPr>
              <a:t>https://github.com/liron02319/Machine_Learning_Project.git</a:t>
            </a:r>
            <a:endParaRPr lang="he-IL"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E5B9-8121-3AD9-171A-D960A0E1391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C8E5A4-2639-8685-E0AF-24E7F64D58A7}"/>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ערכים חשובים לפי האם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BBA5E382-94A4-4127-0FFC-DE8ECB079331}"/>
              </a:ext>
            </a:extLst>
          </p:cNvPr>
          <p:cNvSpPr txBox="1"/>
          <p:nvPr/>
        </p:nvSpPr>
        <p:spPr>
          <a:xfrm>
            <a:off x="1071682" y="1047914"/>
            <a:ext cx="6463437" cy="3416320"/>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ננתח את ה3 משתנים החשובים: הגיל, ה</a:t>
            </a:r>
            <a:r>
              <a:rPr lang="en-US" sz="2400" dirty="0" err="1">
                <a:solidFill>
                  <a:schemeClr val="bg1"/>
                </a:solidFill>
                <a:latin typeface="Calibri" panose="020F0502020204030204" pitchFamily="34" charset="0"/>
              </a:rPr>
              <a:t>bmi</a:t>
            </a:r>
            <a:r>
              <a:rPr lang="en-US" sz="2400" dirty="0">
                <a:solidFill>
                  <a:schemeClr val="bg1"/>
                </a:solidFill>
                <a:latin typeface="Calibri" panose="020F0502020204030204" pitchFamily="34" charset="0"/>
              </a:rPr>
              <a:t>- </a:t>
            </a:r>
            <a:r>
              <a:rPr lang="he-IL" sz="2400" dirty="0">
                <a:solidFill>
                  <a:schemeClr val="bg1"/>
                </a:solidFill>
                <a:latin typeface="Calibri" panose="020F0502020204030204" pitchFamily="34" charset="0"/>
              </a:rPr>
              <a:t>וממוצע רמת הגלוקוז. נשווה בין מטופלים שקיבלו שבץ לבין אלה שלא (לפי ערך </a:t>
            </a:r>
            <a:r>
              <a:rPr lang="en-US" sz="2400" dirty="0">
                <a:solidFill>
                  <a:schemeClr val="bg1"/>
                </a:solidFill>
                <a:latin typeface="Calibri" panose="020F0502020204030204" pitchFamily="34" charset="0"/>
              </a:rPr>
              <a:t>stroke</a:t>
            </a:r>
            <a:r>
              <a:rPr lang="he-IL" sz="2400" dirty="0">
                <a:solidFill>
                  <a:schemeClr val="bg1"/>
                </a:solidFill>
                <a:latin typeface="Calibri" panose="020F0502020204030204" pitchFamily="34" charset="0"/>
              </a:rPr>
              <a:t>) לפי ההתפלגות של כל קבוצה על כל משתנה.</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שככל שהגיל גדול יותר ככה גם ריכוז האנשים שקיבלו שבץ. זה מראה שגיל הוא פקטור משמעותי בקבלת החלטה לגבי סיווג קבלת שבץ.</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גם ממוצע רמת גלוקוז ו-</a:t>
            </a:r>
            <a:r>
              <a:rPr lang="en-US" sz="2400" dirty="0" err="1">
                <a:solidFill>
                  <a:schemeClr val="bg1"/>
                </a:solidFill>
                <a:latin typeface="Calibri" panose="020F0502020204030204" pitchFamily="34" charset="0"/>
              </a:rPr>
              <a:t>Bmi</a:t>
            </a:r>
            <a:r>
              <a:rPr lang="he-IL" sz="2400" dirty="0">
                <a:solidFill>
                  <a:schemeClr val="bg1"/>
                </a:solidFill>
                <a:latin typeface="Calibri" panose="020F0502020204030204" pitchFamily="34" charset="0"/>
              </a:rPr>
              <a:t> מראים טרנד עם קבוצת מקבלי שבץ.</a:t>
            </a:r>
          </a:p>
        </p:txBody>
      </p:sp>
      <p:pic>
        <p:nvPicPr>
          <p:cNvPr id="8" name="תמונה 7" descr="תמונה שמכילה טקסט, תרשים, עלילה&#10;&#10;תוכן בינה מלאכותית גנרטיבית עשוי להיות שגוי.">
            <a:extLst>
              <a:ext uri="{FF2B5EF4-FFF2-40B4-BE49-F238E27FC236}">
                <a16:creationId xmlns:a16="http://schemas.microsoft.com/office/drawing/2014/main" id="{1108B30D-0426-4AA5-1A3D-703F260BD4F0}"/>
              </a:ext>
            </a:extLst>
          </p:cNvPr>
          <p:cNvPicPr>
            <a:picLocks noChangeAspect="1"/>
          </p:cNvPicPr>
          <p:nvPr/>
        </p:nvPicPr>
        <p:blipFill>
          <a:blip r:embed="rId3"/>
          <a:stretch>
            <a:fillRect/>
          </a:stretch>
        </p:blipFill>
        <p:spPr>
          <a:xfrm>
            <a:off x="1096583" y="4381664"/>
            <a:ext cx="6324600" cy="3162300"/>
          </a:xfrm>
          <a:prstGeom prst="rect">
            <a:avLst/>
          </a:prstGeom>
          <a:effectLst>
            <a:softEdge rad="38100"/>
          </a:effectLst>
        </p:spPr>
      </p:pic>
      <p:pic>
        <p:nvPicPr>
          <p:cNvPr id="10" name="תמונה 9" descr="תמונה שמכילה תרשים, צילום מסך, טקסט, עלילה&#10;&#10;תוכן בינה מלאכותית גנרטיבית עשוי להיות שגוי.">
            <a:extLst>
              <a:ext uri="{FF2B5EF4-FFF2-40B4-BE49-F238E27FC236}">
                <a16:creationId xmlns:a16="http://schemas.microsoft.com/office/drawing/2014/main" id="{3698F4A4-A181-9239-19D1-25F1D7676FE8}"/>
              </a:ext>
            </a:extLst>
          </p:cNvPr>
          <p:cNvPicPr>
            <a:picLocks noChangeAspect="1"/>
          </p:cNvPicPr>
          <p:nvPr/>
        </p:nvPicPr>
        <p:blipFill>
          <a:blip r:embed="rId4"/>
          <a:stretch>
            <a:fillRect/>
          </a:stretch>
        </p:blipFill>
        <p:spPr>
          <a:xfrm>
            <a:off x="7771007" y="4381664"/>
            <a:ext cx="6324600" cy="3162300"/>
          </a:xfrm>
          <a:prstGeom prst="rect">
            <a:avLst/>
          </a:prstGeom>
          <a:effectLst>
            <a:softEdge rad="38100"/>
          </a:effectLst>
        </p:spPr>
      </p:pic>
      <p:pic>
        <p:nvPicPr>
          <p:cNvPr id="12" name="תמונה 11" descr="תמונה שמכילה טקסט, תרשים, עלילה, צילום מסך&#10;&#10;תוכן בינה מלאכותית גנרטיבית עשוי להיות שגוי.">
            <a:extLst>
              <a:ext uri="{FF2B5EF4-FFF2-40B4-BE49-F238E27FC236}">
                <a16:creationId xmlns:a16="http://schemas.microsoft.com/office/drawing/2014/main" id="{F27DB765-DEAB-A25A-1A7D-ED558E43D039}"/>
              </a:ext>
            </a:extLst>
          </p:cNvPr>
          <p:cNvPicPr>
            <a:picLocks noChangeAspect="1"/>
          </p:cNvPicPr>
          <p:nvPr/>
        </p:nvPicPr>
        <p:blipFill>
          <a:blip r:embed="rId5"/>
          <a:stretch>
            <a:fillRect/>
          </a:stretch>
        </p:blipFill>
        <p:spPr>
          <a:xfrm>
            <a:off x="7761515" y="1047914"/>
            <a:ext cx="6324600" cy="3162300"/>
          </a:xfrm>
          <a:prstGeom prst="rect">
            <a:avLst/>
          </a:prstGeom>
          <a:effectLst>
            <a:softEdge rad="38100"/>
          </a:effectLst>
        </p:spPr>
      </p:pic>
    </p:spTree>
    <p:extLst>
      <p:ext uri="{BB962C8B-B14F-4D97-AF65-F5344CB8AC3E}">
        <p14:creationId xmlns:p14="http://schemas.microsoft.com/office/powerpoint/2010/main" val="1499190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522A-C729-4668-57B1-F9112F5CC66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D9ACD061-CC63-9B2D-2E62-6C4DC0FB83AA}"/>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שאר הערכים</a:t>
            </a:r>
            <a:endParaRPr lang="en-US" sz="4800" dirty="0">
              <a:solidFill>
                <a:srgbClr val="D69DE3"/>
              </a:solidFill>
            </a:endParaRPr>
          </a:p>
        </p:txBody>
      </p:sp>
      <p:sp>
        <p:nvSpPr>
          <p:cNvPr id="2" name="תיבת טקסט 1">
            <a:extLst>
              <a:ext uri="{FF2B5EF4-FFF2-40B4-BE49-F238E27FC236}">
                <a16:creationId xmlns:a16="http://schemas.microsoft.com/office/drawing/2014/main" id="{4F35B181-2FED-DCA1-B787-7DA9C40A73ED}"/>
              </a:ext>
            </a:extLst>
          </p:cNvPr>
          <p:cNvSpPr txBox="1"/>
          <p:nvPr/>
        </p:nvSpPr>
        <p:spPr>
          <a:xfrm>
            <a:off x="364878" y="1253909"/>
            <a:ext cx="4034246" cy="393954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יש הרבה יותר נקודות עם שבץ אשר ערך זה הוא "</a:t>
            </a:r>
            <a:r>
              <a:rPr lang="en-US" sz="2400" dirty="0">
                <a:solidFill>
                  <a:schemeClr val="bg1"/>
                </a:solidFill>
                <a:latin typeface="Calibri" panose="020F0502020204030204" pitchFamily="34" charset="0"/>
              </a:rPr>
              <a:t>private</a:t>
            </a:r>
            <a:r>
              <a:rPr lang="he-IL" sz="2400" dirty="0">
                <a:solidFill>
                  <a:schemeClr val="bg1"/>
                </a:solidFill>
                <a:latin typeface="Calibri" panose="020F0502020204030204" pitchFamily="34" charset="0"/>
              </a:rPr>
              <a:t>"</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ובנוסף רוב הנקודות ללא שבץ עם ערך "</a:t>
            </a:r>
            <a:r>
              <a:rPr lang="en-US" sz="2400" dirty="0" err="1">
                <a:solidFill>
                  <a:schemeClr val="bg1"/>
                </a:solidFill>
                <a:latin typeface="Calibri" panose="020F0502020204030204" pitchFamily="34" charset="0"/>
              </a:rPr>
              <a:t>self_employed</a:t>
            </a:r>
            <a:r>
              <a:rPr lang="he-IL" sz="2400" dirty="0">
                <a:solidFill>
                  <a:schemeClr val="bg1"/>
                </a:solidFill>
                <a:latin typeface="Calibri" panose="020F0502020204030204" pitchFamily="34" charset="0"/>
              </a:rPr>
              <a:t>"</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חוץ מזה לא מבחינים בטרנדים גדולים בנתונים שלא ראינו קודם.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הנקודות מאוד מעורבבות והמרחקים ביניהם קטנים.</a:t>
            </a:r>
          </a:p>
        </p:txBody>
      </p:sp>
      <p:pic>
        <p:nvPicPr>
          <p:cNvPr id="7" name="תמונה 6" descr="תמונה שמכילה טקסט, תרשים, צילום מסך, עיצוב&#10;&#10;תוכן בינה מלאכותית גנרטיבית עשוי להיות שגוי.">
            <a:extLst>
              <a:ext uri="{FF2B5EF4-FFF2-40B4-BE49-F238E27FC236}">
                <a16:creationId xmlns:a16="http://schemas.microsoft.com/office/drawing/2014/main" id="{17856117-9AB8-E13F-153F-B7A1E4DDBAC7}"/>
              </a:ext>
            </a:extLst>
          </p:cNvPr>
          <p:cNvPicPr>
            <a:picLocks noChangeAspect="1"/>
          </p:cNvPicPr>
          <p:nvPr/>
        </p:nvPicPr>
        <p:blipFill>
          <a:blip r:embed="rId3"/>
          <a:stretch>
            <a:fillRect/>
          </a:stretch>
        </p:blipFill>
        <p:spPr>
          <a:xfrm>
            <a:off x="4517571" y="1079737"/>
            <a:ext cx="9747951" cy="6693643"/>
          </a:xfrm>
          <a:prstGeom prst="rect">
            <a:avLst/>
          </a:prstGeom>
        </p:spPr>
      </p:pic>
    </p:spTree>
    <p:extLst>
      <p:ext uri="{BB962C8B-B14F-4D97-AF65-F5344CB8AC3E}">
        <p14:creationId xmlns:p14="http://schemas.microsoft.com/office/powerpoint/2010/main" val="426496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6B46-D286-D8BC-21F0-CC174BDBC72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3A9EAA8-53CC-6BA2-6D75-7E3844AD8446}"/>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בעיית האי-איזון של סיווג ה-</a:t>
            </a:r>
            <a:r>
              <a:rPr lang="en-US" sz="4800" dirty="0">
                <a:solidFill>
                  <a:srgbClr val="D69DE3"/>
                </a:solidFill>
                <a:latin typeface="Calibri" panose="020F0502020204030204" pitchFamily="34" charset="0"/>
              </a:rPr>
              <a:t>LABEL</a:t>
            </a:r>
            <a:r>
              <a:rPr lang="he-IL" sz="4800" dirty="0">
                <a:solidFill>
                  <a:srgbClr val="D69DE3"/>
                </a:solidFill>
                <a:latin typeface="Calibri" panose="020F0502020204030204" pitchFamily="34" charset="0"/>
              </a:rPr>
              <a:t> (</a:t>
            </a:r>
            <a:r>
              <a:rPr lang="en-US" sz="4800" dirty="0">
                <a:solidFill>
                  <a:srgbClr val="D69DE3"/>
                </a:solidFill>
                <a:latin typeface="Calibri" panose="020F0502020204030204" pitchFamily="34" charset="0"/>
              </a:rPr>
              <a:t>stroke</a:t>
            </a:r>
            <a:r>
              <a:rPr lang="he-IL" sz="4800" dirty="0">
                <a:solidFill>
                  <a:srgbClr val="D69DE3"/>
                </a:solidFill>
                <a:latin typeface="Calibri" panose="020F0502020204030204" pitchFamily="34" charset="0"/>
              </a:rPr>
              <a:t>)</a:t>
            </a:r>
            <a:endParaRPr lang="en-US" sz="4800" dirty="0">
              <a:solidFill>
                <a:srgbClr val="D69DE3"/>
              </a:solidFill>
            </a:endParaRPr>
          </a:p>
        </p:txBody>
      </p:sp>
      <p:sp>
        <p:nvSpPr>
          <p:cNvPr id="2" name="תיבת טקסט 1">
            <a:extLst>
              <a:ext uri="{FF2B5EF4-FFF2-40B4-BE49-F238E27FC236}">
                <a16:creationId xmlns:a16="http://schemas.microsoft.com/office/drawing/2014/main" id="{0ACDC082-A715-0E6D-A2D2-3C41B129A0D3}"/>
              </a:ext>
            </a:extLst>
          </p:cNvPr>
          <p:cNvSpPr txBox="1"/>
          <p:nvPr/>
        </p:nvSpPr>
        <p:spPr>
          <a:xfrm>
            <a:off x="1071682" y="1253909"/>
            <a:ext cx="4588629" cy="6894195"/>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נשווה בין כמות המטופלים במערך הנתונים שלנו שקיבלו ולא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כי כמות המטופלים בבסיס הנתונים שקיבלו שבץ מוחי מהווה קצת פחות מ-5% מסך כל המטופלים</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אי-איזון זה יוצר קושי לאימון המודל וזיהוי נכון של שבץ,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כך מודל "טיפש" יכול להגיע לרמת דיוק של כ-95%.</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נתמודד עם זה בעזרת נתינת משקל יותר גדול באימון לדוגמאות שקיבלו שבץ.</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דרך נוספת היא </a:t>
            </a:r>
            <a:r>
              <a:rPr lang="en-US" sz="2400" dirty="0">
                <a:solidFill>
                  <a:schemeClr val="bg1"/>
                </a:solidFill>
                <a:latin typeface="Calibri" panose="020F0502020204030204" pitchFamily="34" charset="0"/>
              </a:rPr>
              <a:t>Oversampling</a:t>
            </a:r>
            <a:r>
              <a:rPr lang="he-IL" sz="2400" dirty="0">
                <a:solidFill>
                  <a:schemeClr val="bg1"/>
                </a:solidFill>
                <a:latin typeface="Calibri" panose="020F0502020204030204" pitchFamily="34" charset="0"/>
              </a:rPr>
              <a:t>, לא נשתמש בה לניסויים אלה</a:t>
            </a:r>
          </a:p>
        </p:txBody>
      </p:sp>
      <p:pic>
        <p:nvPicPr>
          <p:cNvPr id="6" name="תמונה 5"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4AB57260-5690-B9F3-1246-6A68E733D478}"/>
              </a:ext>
            </a:extLst>
          </p:cNvPr>
          <p:cNvPicPr>
            <a:picLocks noChangeAspect="1"/>
          </p:cNvPicPr>
          <p:nvPr/>
        </p:nvPicPr>
        <p:blipFill>
          <a:blip r:embed="rId3"/>
          <a:stretch>
            <a:fillRect/>
          </a:stretch>
        </p:blipFill>
        <p:spPr>
          <a:xfrm>
            <a:off x="6035036" y="1796337"/>
            <a:ext cx="8180324" cy="5453549"/>
          </a:xfrm>
          <a:prstGeom prst="rect">
            <a:avLst/>
          </a:prstGeom>
        </p:spPr>
      </p:pic>
    </p:spTree>
    <p:extLst>
      <p:ext uri="{BB962C8B-B14F-4D97-AF65-F5344CB8AC3E}">
        <p14:creationId xmlns:p14="http://schemas.microsoft.com/office/powerpoint/2010/main" val="401352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Calibri" panose="020F0502020204030204" pitchFamily="34"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00BA81BD-655A-BD46-5B33-81FB62D9C3A4}"/>
                  </a:ext>
                </a:extLst>
              </p:cNvPr>
              <p:cNvSpPr txBox="1"/>
              <p:nvPr/>
            </p:nvSpPr>
            <p:spPr>
              <a:xfrm>
                <a:off x="1817914" y="3153795"/>
                <a:ext cx="10108474" cy="3754874"/>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he-IL" sz="3600" b="1" dirty="0">
                  <a:solidFill>
                    <a:srgbClr val="EEAEF6"/>
                  </a:solidFill>
                </a:endParaRPr>
              </a:p>
              <a:p>
                <a:endParaRPr lang="en-US" sz="2400" dirty="0">
                  <a:solidFill>
                    <a:schemeClr val="bg1"/>
                  </a:solidFill>
                </a:endParaRPr>
              </a:p>
              <a:p>
                <a:pPr marL="285750" lvl="0" indent="-285750">
                  <a:buFont typeface="Arial" panose="020B0604020202020204" pitchFamily="34" charset="0"/>
                  <a:buChar char="•"/>
                </a:pPr>
                <a:r>
                  <a:rPr lang="he-IL" sz="2200" dirty="0">
                    <a:solidFill>
                      <a:schemeClr val="bg1"/>
                    </a:solidFill>
                  </a:rPr>
                  <a:t>נעשה שימוש במדדים:</a:t>
                </a:r>
              </a:p>
              <a:p>
                <a:pPr marL="742950" lvl="1" indent="-285750">
                  <a:buFont typeface="Arial" panose="020B0604020202020204" pitchFamily="34" charset="0"/>
                  <a:buChar char="•"/>
                </a:pPr>
                <a:r>
                  <a:rPr lang="en-US" sz="2200" dirty="0">
                    <a:solidFill>
                      <a:schemeClr val="bg1"/>
                    </a:solidFill>
                  </a:rPr>
                  <a:t>Recall</a:t>
                </a:r>
                <a:r>
                  <a:rPr lang="he-IL" sz="2200" dirty="0">
                    <a:solidFill>
                      <a:schemeClr val="bg1"/>
                    </a:solidFill>
                  </a:rPr>
                  <a:t>: כמה מהמטופלים אשר חולי שבץ סווגו כחולי שבץ ע"י המודל.</a:t>
                </a:r>
              </a:p>
              <a:p>
                <a:pPr marL="742950" lvl="1" indent="-285750">
                  <a:buFont typeface="Arial" panose="020B0604020202020204" pitchFamily="34" charset="0"/>
                  <a:buChar char="•"/>
                </a:pPr>
                <a:r>
                  <a:rPr lang="en-US" sz="2200" dirty="0">
                    <a:solidFill>
                      <a:schemeClr val="bg1"/>
                    </a:solidFill>
                  </a:rPr>
                  <a:t>Precision</a:t>
                </a:r>
                <a:r>
                  <a:rPr lang="he-IL" sz="2200" dirty="0">
                    <a:solidFill>
                      <a:schemeClr val="bg1"/>
                    </a:solidFill>
                  </a:rPr>
                  <a:t>: כמה מהמטופלים אשר סווגו כחולי שבץ באמת חולי שבץ.</a:t>
                </a:r>
              </a:p>
              <a:p>
                <a:pPr marL="742950" lvl="1" indent="-285750">
                  <a:buFont typeface="Arial" panose="020B0604020202020204" pitchFamily="34" charset="0"/>
                  <a:buChar char="•"/>
                </a:pPr>
                <a14:m>
                  <m:oMath xmlns:m="http://schemas.openxmlformats.org/officeDocument/2006/math">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𝐹</m:t>
                        </m:r>
                      </m:e>
                      <m:sub>
                        <m:r>
                          <a:rPr lang="en-US" sz="2200" i="1">
                            <a:solidFill>
                              <a:schemeClr val="bg1"/>
                            </a:solidFill>
                            <a:latin typeface="Cambria Math" panose="02040503050406030204" pitchFamily="18" charset="0"/>
                          </a:rPr>
                          <m:t>1</m:t>
                        </m:r>
                      </m:sub>
                    </m:sSub>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𝑠𝑐𝑜𝑟𝑒</m:t>
                    </m:r>
                  </m:oMath>
                </a14:m>
                <a:r>
                  <a:rPr lang="he-IL" sz="2200" dirty="0">
                    <a:solidFill>
                      <a:schemeClr val="bg1"/>
                    </a:solidFill>
                  </a:rPr>
                  <a:t>: ממוצע הרמוני של </a:t>
                </a:r>
                <a:r>
                  <a:rPr lang="en-US" sz="2200" dirty="0">
                    <a:solidFill>
                      <a:schemeClr val="bg1"/>
                    </a:solidFill>
                  </a:rPr>
                  <a:t>Recall</a:t>
                </a:r>
                <a:r>
                  <a:rPr lang="he-IL" sz="2200" dirty="0">
                    <a:solidFill>
                      <a:schemeClr val="bg1"/>
                    </a:solidFill>
                  </a:rPr>
                  <a:t> ו-</a:t>
                </a:r>
                <a:r>
                  <a:rPr lang="en-US" sz="2200" dirty="0">
                    <a:solidFill>
                      <a:schemeClr val="bg1"/>
                    </a:solidFill>
                  </a:rPr>
                  <a:t>Precision</a:t>
                </a:r>
                <a:r>
                  <a:rPr lang="he-IL" sz="2200" dirty="0">
                    <a:solidFill>
                      <a:schemeClr val="bg1"/>
                    </a:solidFill>
                  </a:rPr>
                  <a:t>.</a:t>
                </a:r>
              </a:p>
              <a:p>
                <a:pPr marL="742950" lvl="1" indent="-285750">
                  <a:buFont typeface="Arial" panose="020B0604020202020204" pitchFamily="34" charset="0"/>
                  <a:buChar char="•"/>
                </a:pPr>
                <a:r>
                  <a:rPr lang="he-IL" sz="2200" dirty="0">
                    <a:solidFill>
                      <a:schemeClr val="bg1"/>
                    </a:solidFill>
                  </a:rPr>
                  <a:t>דיוק (</a:t>
                </a:r>
                <a:r>
                  <a:rPr lang="en-US" sz="2200" dirty="0">
                    <a:solidFill>
                      <a:schemeClr val="bg1"/>
                    </a:solidFill>
                  </a:rPr>
                  <a:t>Accuracy</a:t>
                </a:r>
                <a:r>
                  <a:rPr lang="he-IL" sz="2200" dirty="0">
                    <a:solidFill>
                      <a:schemeClr val="bg1"/>
                    </a:solidFill>
                  </a:rPr>
                  <a:t>): דיוק כללי של סיווג.</a:t>
                </a:r>
              </a:p>
              <a:p>
                <a:pPr marL="285750" lvl="0" indent="-285750">
                  <a:buFont typeface="Arial" panose="020B0604020202020204" pitchFamily="34" charset="0"/>
                  <a:buChar char="•"/>
                </a:pPr>
                <a:r>
                  <a:rPr lang="he-IL" sz="2200" dirty="0">
                    <a:solidFill>
                      <a:schemeClr val="bg1"/>
                    </a:solidFill>
                  </a:rPr>
                  <a:t>*מהמטרה שלנו נרצה שמודל יהיה עם </a:t>
                </a:r>
                <a:r>
                  <a:rPr lang="en-US" sz="2200" dirty="0">
                    <a:solidFill>
                      <a:schemeClr val="bg1"/>
                    </a:solidFill>
                  </a:rPr>
                  <a:t>Recall</a:t>
                </a:r>
                <a:r>
                  <a:rPr lang="he-IL" sz="2200" dirty="0">
                    <a:solidFill>
                      <a:schemeClr val="bg1"/>
                    </a:solidFill>
                  </a:rPr>
                  <a:t> גבוה בשביל לסווג כמה שיותר חולי שבץ כחולי שבץ עם מחיר מינימלי ל</a:t>
                </a:r>
                <a:r>
                  <a:rPr lang="en-US" sz="2200" dirty="0">
                    <a:solidFill>
                      <a:schemeClr val="bg1"/>
                    </a:solidFill>
                  </a:rPr>
                  <a:t>Precision</a:t>
                </a:r>
                <a:r>
                  <a:rPr lang="he-IL" sz="2200" dirty="0">
                    <a:solidFill>
                      <a:schemeClr val="bg1"/>
                    </a:solidFill>
                  </a:rPr>
                  <a:t> ו-</a:t>
                </a:r>
                <a:r>
                  <a:rPr lang="en-US" sz="2200" dirty="0">
                    <a:solidFill>
                      <a:schemeClr val="bg1"/>
                    </a:solidFill>
                  </a:rPr>
                  <a:t>Accuracy</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הניסויים מבוצעים ב</a:t>
                </a:r>
                <a:r>
                  <a:rPr lang="en-US" sz="2200" dirty="0">
                    <a:solidFill>
                      <a:schemeClr val="bg1"/>
                    </a:solidFill>
                  </a:rPr>
                  <a:t>Python-</a:t>
                </a:r>
                <a:r>
                  <a:rPr lang="he-IL" sz="2200" dirty="0">
                    <a:solidFill>
                      <a:schemeClr val="bg1"/>
                    </a:solidFill>
                  </a:rPr>
                  <a:t> בעזרת ספריית </a:t>
                </a:r>
                <a:r>
                  <a:rPr lang="en-US" sz="2200" dirty="0">
                    <a:solidFill>
                      <a:schemeClr val="bg1"/>
                    </a:solidFill>
                  </a:rPr>
                  <a:t>SKLEARN</a:t>
                </a:r>
                <a:r>
                  <a:rPr lang="he-IL" sz="2200" dirty="0">
                    <a:solidFill>
                      <a:schemeClr val="bg1"/>
                    </a:solidFill>
                  </a:rPr>
                  <a:t>.</a:t>
                </a:r>
                <a:r>
                  <a:rPr lang="he-IL" sz="2400" dirty="0">
                    <a:solidFill>
                      <a:schemeClr val="bg1"/>
                    </a:solidFill>
                  </a:rPr>
                  <a:t> </a:t>
                </a:r>
              </a:p>
            </p:txBody>
          </p:sp>
        </mc:Choice>
        <mc:Fallback xmlns="">
          <p:sp>
            <p:nvSpPr>
              <p:cNvPr id="9" name="תיבת טקסט 8">
                <a:extLst>
                  <a:ext uri="{FF2B5EF4-FFF2-40B4-BE49-F238E27FC236}">
                    <a16:creationId xmlns:a16="http://schemas.microsoft.com/office/drawing/2014/main" id="{00BA81BD-655A-BD46-5B33-81FB62D9C3A4}"/>
                  </a:ext>
                </a:extLst>
              </p:cNvPr>
              <p:cNvSpPr txBox="1">
                <a:spLocks noRot="1" noChangeAspect="1" noMove="1" noResize="1" noEditPoints="1" noAdjustHandles="1" noChangeArrowheads="1" noChangeShapeType="1" noTextEdit="1"/>
              </p:cNvSpPr>
              <p:nvPr/>
            </p:nvSpPr>
            <p:spPr>
              <a:xfrm>
                <a:off x="1817914" y="3153795"/>
                <a:ext cx="10108474" cy="3754874"/>
              </a:xfrm>
              <a:prstGeom prst="rect">
                <a:avLst/>
              </a:prstGeom>
              <a:blipFill>
                <a:blip r:embed="rId4"/>
                <a:stretch>
                  <a:fillRect t="-2760" r="-1870" b="-2760"/>
                </a:stretch>
              </a:blipFill>
            </p:spPr>
            <p:txBody>
              <a:bodyPr/>
              <a:lstStyle/>
              <a:p>
                <a:r>
                  <a:rPr lang="he-IL">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Calibri" panose="020F0502020204030204" pitchFamily="34" charset="0"/>
              </a:rPr>
              <a:t>השוואת ביצוע של כל 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sp>
        <p:nvSpPr>
          <p:cNvPr id="10" name="תיבת טקסט 9">
            <a:extLst>
              <a:ext uri="{FF2B5EF4-FFF2-40B4-BE49-F238E27FC236}">
                <a16:creationId xmlns:a16="http://schemas.microsoft.com/office/drawing/2014/main" id="{8E91E152-A3A2-326F-92CD-4CC68092CE16}"/>
              </a:ext>
            </a:extLst>
          </p:cNvPr>
          <p:cNvSpPr txBox="1"/>
          <p:nvPr/>
        </p:nvSpPr>
        <p:spPr>
          <a:xfrm>
            <a:off x="598715" y="1668492"/>
            <a:ext cx="4669970" cy="5940088"/>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כי המודלים </a:t>
            </a:r>
            <a:br>
              <a:rPr lang="en-US" sz="2400" dirty="0">
                <a:solidFill>
                  <a:schemeClr val="bg1"/>
                </a:solidFill>
                <a:latin typeface="Calibri" panose="020F0502020204030204" pitchFamily="34" charset="0"/>
              </a:rPr>
            </a:br>
            <a:r>
              <a:rPr lang="en-US" sz="2400" dirty="0">
                <a:solidFill>
                  <a:schemeClr val="bg1"/>
                </a:solidFill>
                <a:ea typeface="Batang" panose="020B0503020000020004" pitchFamily="18" charset="-127"/>
              </a:rPr>
              <a:t>Logistic-Regression</a:t>
            </a:r>
            <a:r>
              <a:rPr lang="he-IL" sz="2400" dirty="0">
                <a:solidFill>
                  <a:schemeClr val="bg1"/>
                </a:solidFill>
                <a:ea typeface="Batang" panose="020B0503020000020004" pitchFamily="18" charset="-127"/>
              </a:rPr>
              <a:t> ו – </a:t>
            </a:r>
            <a:r>
              <a:rPr lang="en-US" sz="2400" dirty="0">
                <a:solidFill>
                  <a:schemeClr val="bg1"/>
                </a:solidFill>
                <a:ea typeface="Batang" panose="020B0503020000020004" pitchFamily="18" charset="-127"/>
              </a:rPr>
              <a:t>SVM</a:t>
            </a:r>
            <a:br>
              <a:rPr lang="en-US" sz="2400" dirty="0">
                <a:solidFill>
                  <a:schemeClr val="bg1"/>
                </a:solidFill>
                <a:ea typeface="Batang" panose="020B0503020000020004" pitchFamily="18" charset="-127"/>
              </a:rPr>
            </a:br>
            <a:r>
              <a:rPr lang="he-IL" sz="2400" dirty="0">
                <a:solidFill>
                  <a:schemeClr val="bg1"/>
                </a:solidFill>
                <a:ea typeface="Batang" panose="020B0503020000020004" pitchFamily="18" charset="-127"/>
              </a:rPr>
              <a:t>תפסו יותר מקריים חיוביים(שבץ) אך עם הקרבה יחסית משמעותית לדיוק.</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למרות ששאר המודלים השיגו דיוקים הרבה יותר טוב (אם כי פחות מן דיוק מודל טיפש) הם לא תפסו חלק נכבד מן המקריים החיוביים(שבץ)</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נראה ש- </a:t>
            </a:r>
            <a:r>
              <a:rPr lang="en-US" sz="2400" dirty="0">
                <a:solidFill>
                  <a:schemeClr val="bg1"/>
                </a:solidFill>
                <a:latin typeface="Microsoft GothicNeo" panose="020B0503020000020004" pitchFamily="34" charset="-127"/>
                <a:ea typeface="Batang" panose="020B0503020000020004" pitchFamily="18" charset="-127"/>
              </a:rPr>
              <a:t>Logistic-Regression</a:t>
            </a:r>
            <a:r>
              <a:rPr lang="he-IL" sz="2400" dirty="0">
                <a:solidFill>
                  <a:schemeClr val="bg1"/>
                </a:solidFill>
                <a:latin typeface="Microsoft GothicNeo" panose="020B0503020000020004" pitchFamily="34" charset="-127"/>
                <a:ea typeface="Batang" panose="020B0503020000020004" pitchFamily="18" charset="-127"/>
              </a:rPr>
              <a:t> נותן את התוצאה הכי טובה ביחס למדד </a:t>
            </a:r>
            <a:r>
              <a:rPr lang="en-US" sz="2400" dirty="0">
                <a:solidFill>
                  <a:schemeClr val="bg1"/>
                </a:solidFill>
                <a:latin typeface="Microsoft GothicNeo" panose="020B0503020000020004" pitchFamily="34" charset="-127"/>
                <a:ea typeface="Batang" panose="020B0503020000020004" pitchFamily="18" charset="-127"/>
              </a:rPr>
              <a:t>F1</a:t>
            </a:r>
            <a:r>
              <a:rPr lang="he-IL" sz="2400" dirty="0">
                <a:solidFill>
                  <a:schemeClr val="bg1"/>
                </a:solidFill>
                <a:latin typeface="Microsoft GothicNeo" panose="020B0503020000020004" pitchFamily="34" charset="-127"/>
                <a:ea typeface="Batang" panose="020B0503020000020004" pitchFamily="18" charset="-127"/>
              </a:rPr>
              <a:t>.</a:t>
            </a: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Calibri" panose="020F0502020204030204" pitchFamily="34" charset="0"/>
            </a:endParaRPr>
          </a:p>
        </p:txBody>
      </p:sp>
      <p:pic>
        <p:nvPicPr>
          <p:cNvPr id="7" name="תמונה 6" descr="תמונה שמכילה טקסט, צילום מסך, מספר, גופן&#10;&#10;תוכן בינה מלאכותית גנרטיבית עשוי להיות שגוי.">
            <a:extLst>
              <a:ext uri="{FF2B5EF4-FFF2-40B4-BE49-F238E27FC236}">
                <a16:creationId xmlns:a16="http://schemas.microsoft.com/office/drawing/2014/main" id="{6C6861DE-AF51-AC29-593E-3A92909FAF35}"/>
              </a:ext>
            </a:extLst>
          </p:cNvPr>
          <p:cNvPicPr>
            <a:picLocks noChangeAspect="1"/>
          </p:cNvPicPr>
          <p:nvPr/>
        </p:nvPicPr>
        <p:blipFill>
          <a:blip r:embed="rId3"/>
          <a:stretch>
            <a:fillRect/>
          </a:stretch>
        </p:blipFill>
        <p:spPr>
          <a:xfrm>
            <a:off x="5364473" y="1792074"/>
            <a:ext cx="8949299" cy="4769034"/>
          </a:xfrm>
          <a:prstGeom prst="rect">
            <a:avLst/>
          </a:prstGeom>
        </p:spPr>
      </p:pic>
    </p:spTree>
    <p:extLst>
      <p:ext uri="{BB962C8B-B14F-4D97-AF65-F5344CB8AC3E}">
        <p14:creationId xmlns:p14="http://schemas.microsoft.com/office/powerpoint/2010/main" val="715052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ea typeface="Times New Roman" panose="02020603050405020304" pitchFamily="18" charset="0"/>
                <a:cs typeface="Arial" panose="020B0604020202020204" pitchFamily="34" charset="0"/>
              </a:rPr>
              <a:t>Logistic Regression</a:t>
            </a:r>
            <a:r>
              <a:rPr lang="he-IL" sz="1700" dirty="0">
                <a:solidFill>
                  <a:schemeClr val="bg1"/>
                </a:solidFill>
                <a:ea typeface="Times New Roman" panose="02020603050405020304" pitchFamily="18" charset="0"/>
              </a:rPr>
              <a:t> - האלגוריתם </a:t>
            </a:r>
            <a:r>
              <a:rPr lang="he-IL" sz="1700" dirty="0">
                <a:solidFill>
                  <a:schemeClr val="bg1"/>
                </a:solidFill>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 כך הוא יכול לסווג נכון יותר מקריים חיוביים.</a:t>
            </a: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K-Nearest Neighbors</a:t>
            </a:r>
            <a:r>
              <a:rPr lang="he-IL" sz="1600" dirty="0">
                <a:solidFill>
                  <a:schemeClr val="bg1"/>
                </a:solidFill>
              </a:rPr>
              <a:t> – מאי איזון המידע ומהתפלגות המעורבבת של הנקודות, כמעט בלתי אפשרי היה לסווג עם מודל זה כיוון שמודל זה עובד הכי טוב עם מידע שיש לו הפרדה או הבדל יותר מוגדר במרחב. זוהי כנראה הסיבה למה הוא לא הצליח לשפר ולהגיע לתוצאה טובה.</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ea typeface="Times New Roman" panose="02020603050405020304" pitchFamily="18" charset="0"/>
                <a:cs typeface="Arial" panose="020B0604020202020204" pitchFamily="34" charset="0"/>
              </a:rPr>
              <a:t> Decision Tree</a:t>
            </a:r>
            <a:r>
              <a:rPr lang="he-IL" sz="1600" dirty="0">
                <a:solidFill>
                  <a:schemeClr val="bg1"/>
                </a:solidFill>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כמה אופציות שמפרידות.</a:t>
            </a:r>
            <a:br>
              <a:rPr lang="en-US" sz="1600" dirty="0">
                <a:solidFill>
                  <a:schemeClr val="bg1"/>
                </a:solidFill>
                <a:ea typeface="Times New Roman" panose="02020603050405020304" pitchFamily="18" charset="0"/>
              </a:rPr>
            </a:br>
            <a:r>
              <a:rPr lang="he-IL" sz="1600" dirty="0">
                <a:solidFill>
                  <a:schemeClr val="bg1"/>
                </a:solidFill>
                <a:ea typeface="Times New Roman" panose="02020603050405020304" pitchFamily="18" charset="0"/>
              </a:rPr>
              <a:t>למרות זאת, כיוון שהנקודות עם שבץ ובלי שבץ מתפלגות באופן מעורבב בכמה מן הערכים יש קושי להגיע להפרדה מושלמת או טובה </a:t>
            </a:r>
            <a:r>
              <a:rPr lang="he-IL" sz="1600">
                <a:solidFill>
                  <a:schemeClr val="bg1"/>
                </a:solidFill>
                <a:ea typeface="Times New Roman" panose="02020603050405020304" pitchFamily="18" charset="0"/>
              </a:rPr>
              <a:t>בעץ החלטה.</a:t>
            </a:r>
            <a:endParaRPr lang="he-IL" sz="1600" dirty="0">
              <a:solidFill>
                <a:schemeClr val="bg1"/>
              </a:solidFill>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cs typeface="Arial" panose="020B0604020202020204" pitchFamily="34" charset="0"/>
              </a:rPr>
              <a:t>Adaboost</a:t>
            </a:r>
            <a:r>
              <a:rPr lang="he-IL" sz="1700" dirty="0">
                <a:solidFill>
                  <a:schemeClr val="bg1"/>
                </a:solidFill>
              </a:rPr>
              <a:t> </a:t>
            </a:r>
            <a:r>
              <a:rPr lang="en-US" sz="1700" dirty="0">
                <a:solidFill>
                  <a:schemeClr val="bg1"/>
                </a:solidFill>
                <a:cs typeface="Arial" panose="020B0604020202020204" pitchFamily="34" charset="0"/>
              </a:rPr>
              <a:t>–</a:t>
            </a:r>
            <a:r>
              <a:rPr lang="he-IL" sz="1700" dirty="0">
                <a:solidFill>
                  <a:schemeClr val="bg1"/>
                </a:solidFill>
              </a:rPr>
              <a:t> האלגוריתם הוא רב תכליתי כלומר הוא יכול להתמודד עם טקסט כמו גם נתונים מספריים, וזה מתאר את המאגר שלנו. אך נראה שמאי איזון והתפלגות המסד נתונים הוא התקשה להגיע לתוצאות טובות.</a:t>
            </a:r>
            <a:endParaRPr lang="en-US" sz="1700" dirty="0">
              <a:solidFill>
                <a:schemeClr val="bg1"/>
              </a:solidFill>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SVM</a:t>
            </a:r>
            <a:r>
              <a:rPr lang="he-IL" sz="1600" dirty="0">
                <a:solidFill>
                  <a:schemeClr val="bg1"/>
                </a:solidFill>
              </a:rPr>
              <a:t> – גם במודל זה אי איזון המידע ומהתפלגות המעורבבת של הנקודות מאוד פוגע בביצועים של המודל. הוא כנראה נכשל כיוון שאי אפשר ממש להפריד את הנקודות לפי קבלת שבץ עם מישור.</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62E1F126-CE95-60B5-598C-A82E3571EC1D}"/>
              </a:ext>
            </a:extLst>
          </p:cNvPr>
          <p:cNvSpPr txBox="1"/>
          <p:nvPr/>
        </p:nvSpPr>
        <p:spPr>
          <a:xfrm>
            <a:off x="576943" y="1944190"/>
            <a:ext cx="4637315" cy="4385816"/>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קודם נראה כמה ממדים אפשר להוריד לפני שפוגעים יותר מדי בנכונות התהליך לגבי המסד המקורי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למסד המקורי אחרי </a:t>
            </a:r>
            <a:r>
              <a:rPr lang="en-US" sz="2400" dirty="0">
                <a:solidFill>
                  <a:schemeClr val="bg1"/>
                </a:solidFill>
                <a:latin typeface="Calibri" panose="020F0502020204030204" pitchFamily="34" charset="0"/>
              </a:rPr>
              <a:t>preprocessing</a:t>
            </a:r>
            <a:r>
              <a:rPr lang="he-IL" sz="2400" dirty="0">
                <a:solidFill>
                  <a:schemeClr val="bg1"/>
                </a:solidFill>
                <a:latin typeface="Calibri" panose="020F0502020204030204" pitchFamily="34" charset="0"/>
              </a:rPr>
              <a:t> יש 21 ממדים.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נראה שנוכל להוריד את כמות הממדים ל14 ממדים לפני שנפגע בנכונות הפיצ'רים לגבי הנקודות.</a:t>
            </a:r>
          </a:p>
        </p:txBody>
      </p:sp>
      <p:sp>
        <p:nvSpPr>
          <p:cNvPr id="2" name="Text 1">
            <a:extLst>
              <a:ext uri="{FF2B5EF4-FFF2-40B4-BE49-F238E27FC236}">
                <a16:creationId xmlns:a16="http://schemas.microsoft.com/office/drawing/2014/main" id="{D17B9554-576F-40AD-1EC9-9EEBDAA1289A}"/>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8" name="תמונה 7" descr="תמונה שמכילה טקסט, צילום מסך, קו, עלילה&#10;&#10;תוכן בינה מלאכותית גנרטיבית עשוי להיות שגוי.">
            <a:extLst>
              <a:ext uri="{FF2B5EF4-FFF2-40B4-BE49-F238E27FC236}">
                <a16:creationId xmlns:a16="http://schemas.microsoft.com/office/drawing/2014/main" id="{3A852225-6368-825E-DA5E-06DF235D9731}"/>
              </a:ext>
            </a:extLst>
          </p:cNvPr>
          <p:cNvPicPr>
            <a:picLocks noChangeAspect="1"/>
          </p:cNvPicPr>
          <p:nvPr/>
        </p:nvPicPr>
        <p:blipFill>
          <a:blip r:embed="rId3"/>
          <a:stretch>
            <a:fillRect/>
          </a:stretch>
        </p:blipFill>
        <p:spPr>
          <a:xfrm>
            <a:off x="5651857" y="1695451"/>
            <a:ext cx="7704914" cy="57786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BBFF-CD28-7973-E0CE-B21156E02E47}"/>
            </a:ext>
          </a:extLst>
        </p:cNvPr>
        <p:cNvGrpSpPr/>
        <p:nvPr/>
      </p:nvGrpSpPr>
      <p:grpSpPr>
        <a:xfrm>
          <a:off x="0" y="0"/>
          <a:ext cx="0" cy="0"/>
          <a:chOff x="0" y="0"/>
          <a:chExt cx="0" cy="0"/>
        </a:xfrm>
      </p:grpSpPr>
      <p:sp>
        <p:nvSpPr>
          <p:cNvPr id="12" name="תיבת טקסט 11">
            <a:extLst>
              <a:ext uri="{FF2B5EF4-FFF2-40B4-BE49-F238E27FC236}">
                <a16:creationId xmlns:a16="http://schemas.microsoft.com/office/drawing/2014/main" id="{2E74FF65-6E26-9639-2426-4D9D0929C28C}"/>
              </a:ext>
            </a:extLst>
          </p:cNvPr>
          <p:cNvSpPr txBox="1"/>
          <p:nvPr/>
        </p:nvSpPr>
        <p:spPr>
          <a:xfrm>
            <a:off x="576943" y="1944190"/>
            <a:ext cx="4637315" cy="538609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מודל ה</a:t>
            </a:r>
            <a:r>
              <a:rPr lang="en-US" sz="2400" dirty="0">
                <a:solidFill>
                  <a:schemeClr val="bg1"/>
                </a:solidFill>
                <a:latin typeface="Calibri" panose="020F0502020204030204" pitchFamily="34" charset="0"/>
              </a:rPr>
              <a:t>PCA</a:t>
            </a:r>
            <a:r>
              <a:rPr lang="he-IL" sz="2400" dirty="0">
                <a:solidFill>
                  <a:schemeClr val="bg1"/>
                </a:solidFill>
                <a:latin typeface="Calibri" panose="020F0502020204030204" pitchFamily="34" charset="0"/>
              </a:rPr>
              <a:t> השתמש ב-14 ממדים בהשוואה זו.</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שהשימוש ב-</a:t>
            </a:r>
            <a:r>
              <a:rPr lang="en-US" sz="2400" dirty="0">
                <a:solidFill>
                  <a:schemeClr val="bg1"/>
                </a:solidFill>
                <a:latin typeface="Calibri" panose="020F0502020204030204" pitchFamily="34" charset="0"/>
              </a:rPr>
              <a:t>PCA</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לא עוזר למודלים להגיע לתוצאה יותר טובה.</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הסיבה היא כנראה שהמסד נתונים מכיל נתונים קטגוריאליים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(לדו': </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אשר אין להם מבנה לינארי.</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שיטה זו מניחה שלמידע יש מבנה ליניארי כך שהיא לא ממש עובדת בשביל מסד זה.</a:t>
            </a:r>
          </a:p>
          <a:p>
            <a:pPr marL="342900" indent="-342900">
              <a:spcBef>
                <a:spcPts val="600"/>
              </a:spcBef>
              <a:buFont typeface="Arial" panose="020B0604020202020204" pitchFamily="34" charset="0"/>
              <a:buChar char="•"/>
            </a:pPr>
            <a:endParaRPr lang="en-US" sz="1200" dirty="0">
              <a:solidFill>
                <a:schemeClr val="bg1"/>
              </a:solidFill>
            </a:endParaRPr>
          </a:p>
          <a:p>
            <a:pPr>
              <a:spcBef>
                <a:spcPts val="600"/>
              </a:spcBef>
            </a:pPr>
            <a:endParaRPr lang="he-IL" sz="2400" dirty="0">
              <a:solidFill>
                <a:schemeClr val="bg1"/>
              </a:solidFill>
            </a:endParaRPr>
          </a:p>
        </p:txBody>
      </p:sp>
      <p:sp>
        <p:nvSpPr>
          <p:cNvPr id="2" name="Text 1">
            <a:extLst>
              <a:ext uri="{FF2B5EF4-FFF2-40B4-BE49-F238E27FC236}">
                <a16:creationId xmlns:a16="http://schemas.microsoft.com/office/drawing/2014/main" id="{C5DB7B01-B542-811D-A556-2C326A47D4B4}"/>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6" name="תמונה 5" descr="תמונה שמכילה טקסט, צילום מסך, מספר, גופן&#10;&#10;תוכן בינה מלאכותית גנרטיבית עשוי להיות שגוי.">
            <a:extLst>
              <a:ext uri="{FF2B5EF4-FFF2-40B4-BE49-F238E27FC236}">
                <a16:creationId xmlns:a16="http://schemas.microsoft.com/office/drawing/2014/main" id="{F49B7B02-C91E-AC93-EAEF-BF510DFAA521}"/>
              </a:ext>
            </a:extLst>
          </p:cNvPr>
          <p:cNvPicPr>
            <a:picLocks noChangeAspect="1"/>
          </p:cNvPicPr>
          <p:nvPr/>
        </p:nvPicPr>
        <p:blipFill>
          <a:blip r:embed="rId3"/>
          <a:stretch>
            <a:fillRect/>
          </a:stretch>
        </p:blipFill>
        <p:spPr>
          <a:xfrm>
            <a:off x="5367327" y="1288391"/>
            <a:ext cx="8533730" cy="6186954"/>
          </a:xfrm>
          <a:prstGeom prst="rect">
            <a:avLst/>
          </a:prstGeom>
        </p:spPr>
      </p:pic>
    </p:spTree>
    <p:extLst>
      <p:ext uri="{BB962C8B-B14F-4D97-AF65-F5344CB8AC3E}">
        <p14:creationId xmlns:p14="http://schemas.microsoft.com/office/powerpoint/2010/main" val="357932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Calibri" panose="020F0502020204030204" pitchFamily="34"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Calibri" panose="020F0502020204030204" pitchFamily="34"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Calibri" panose="020F0502020204030204" pitchFamily="34"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B4760-938A-D9B4-93A0-7B66418FCCA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8534597-908F-0298-FBC0-897134C326BB}"/>
              </a:ext>
            </a:extLst>
          </p:cNvPr>
          <p:cNvPicPr>
            <a:picLocks noChangeAspect="1"/>
          </p:cNvPicPr>
          <p:nvPr/>
        </p:nvPicPr>
        <p:blipFill>
          <a:blip r:embed="rId3"/>
          <a:stretch>
            <a:fillRect/>
          </a:stretch>
        </p:blipFill>
        <p:spPr>
          <a:xfrm>
            <a:off x="0" y="0"/>
            <a:ext cx="5760720" cy="8229600"/>
          </a:xfrm>
          <a:prstGeom prst="rect">
            <a:avLst/>
          </a:prstGeom>
        </p:spPr>
      </p:pic>
      <p:sp>
        <p:nvSpPr>
          <p:cNvPr id="4" name="תיבת טקסט 3">
            <a:extLst>
              <a:ext uri="{FF2B5EF4-FFF2-40B4-BE49-F238E27FC236}">
                <a16:creationId xmlns:a16="http://schemas.microsoft.com/office/drawing/2014/main" id="{82C2A839-FB87-7FAB-B079-4839BDCD9F35}"/>
              </a:ext>
            </a:extLst>
          </p:cNvPr>
          <p:cNvSpPr txBox="1"/>
          <p:nvPr/>
        </p:nvSpPr>
        <p:spPr>
          <a:xfrm>
            <a:off x="5760720" y="964866"/>
            <a:ext cx="7315200" cy="584775"/>
          </a:xfrm>
          <a:prstGeom prst="rect">
            <a:avLst/>
          </a:prstGeom>
          <a:noFill/>
        </p:spPr>
        <p:txBody>
          <a:bodyPr wrap="square">
            <a:spAutoFit/>
          </a:bodyPr>
          <a:lstStyle/>
          <a:p>
            <a:r>
              <a:rPr lang="he-IL" sz="3200" dirty="0">
                <a:solidFill>
                  <a:schemeClr val="bg1"/>
                </a:solidFill>
                <a:latin typeface="Arial" panose="020B0604020202020204" pitchFamily="34" charset="0"/>
                <a:cs typeface="Arial" panose="020B0604020202020204" pitchFamily="34" charset="0"/>
              </a:rPr>
              <a:t>לסיכום</a:t>
            </a:r>
            <a:endParaRPr lang="he-IL" sz="3200" dirty="0">
              <a:solidFill>
                <a:schemeClr val="bg1"/>
              </a:solidFill>
            </a:endParaRPr>
          </a:p>
        </p:txBody>
      </p:sp>
    </p:spTree>
    <p:extLst>
      <p:ext uri="{BB962C8B-B14F-4D97-AF65-F5344CB8AC3E}">
        <p14:creationId xmlns:p14="http://schemas.microsoft.com/office/powerpoint/2010/main" val="31158219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001375" y="97786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מתודולוגיה</a:t>
            </a:r>
            <a:endParaRPr lang="en-US" sz="2200" dirty="0"/>
          </a:p>
        </p:txBody>
      </p:sp>
      <p:sp>
        <p:nvSpPr>
          <p:cNvPr id="3" name="Text 1"/>
          <p:cNvSpPr/>
          <p:nvPr/>
        </p:nvSpPr>
        <p:spPr>
          <a:xfrm>
            <a:off x="7804666" y="1559004"/>
            <a:ext cx="6031944"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עיבוד מקדים של הנתונים</a:t>
            </a:r>
            <a:endParaRPr lang="en-US" sz="4450" dirty="0"/>
          </a:p>
        </p:txBody>
      </p:sp>
      <p:sp>
        <p:nvSpPr>
          <p:cNvPr id="4" name="Shape 2"/>
          <p:cNvSpPr/>
          <p:nvPr/>
        </p:nvSpPr>
        <p:spPr>
          <a:xfrm>
            <a:off x="7400211" y="2948107"/>
            <a:ext cx="6436400" cy="226814"/>
          </a:xfrm>
          <a:prstGeom prst="roundRect">
            <a:avLst>
              <a:gd name="adj" fmla="val 42003"/>
            </a:avLst>
          </a:prstGeom>
          <a:solidFill>
            <a:srgbClr val="282D5E"/>
          </a:solidFill>
          <a:ln/>
        </p:spPr>
        <p:txBody>
          <a:bodyPr/>
          <a:lstStyle/>
          <a:p>
            <a:endParaRPr lang="he-IL"/>
          </a:p>
        </p:txBody>
      </p:sp>
      <p:sp>
        <p:nvSpPr>
          <p:cNvPr id="5" name="Text 3"/>
          <p:cNvSpPr/>
          <p:nvPr/>
        </p:nvSpPr>
        <p:spPr>
          <a:xfrm>
            <a:off x="10774561" y="3401735"/>
            <a:ext cx="2835235" cy="354330"/>
          </a:xfrm>
          <a:prstGeom prst="rect">
            <a:avLst/>
          </a:prstGeom>
          <a:noFill/>
          <a:ln/>
        </p:spPr>
        <p:txBody>
          <a:bodyPr wrap="none" lIns="0" tIns="0" rIns="0" bIns="0" rtlCol="0" anchor="t"/>
          <a:lstStyle/>
          <a:p>
            <a:pPr marL="0" indent="0" algn="r" rtl="1">
              <a:lnSpc>
                <a:spcPts val="2750"/>
              </a:lnSpc>
              <a:buNone/>
            </a:pP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טעינת</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a:t>
            </a: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וניקוי</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a:t>
            </a: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נתונים</a:t>
            </a:r>
            <a:endParaRPr lang="en-US" sz="2200" dirty="0"/>
          </a:p>
        </p:txBody>
      </p:sp>
      <p:sp>
        <p:nvSpPr>
          <p:cNvPr id="6" name="Text 4"/>
          <p:cNvSpPr/>
          <p:nvPr/>
        </p:nvSpPr>
        <p:spPr>
          <a:xfrm>
            <a:off x="7627025" y="3892153"/>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קריאת קובץ stroke_dataset.csv באמצעות Pandas. טיפול בערכים חסרים, במיוחד ב-BMI, והסרת מזהה (id) לא רלוונטי.</a:t>
            </a:r>
            <a:endParaRPr lang="en-US" sz="1750" dirty="0"/>
          </a:p>
        </p:txBody>
      </p:sp>
      <p:sp>
        <p:nvSpPr>
          <p:cNvPr id="7" name="Shape 5"/>
          <p:cNvSpPr/>
          <p:nvPr/>
        </p:nvSpPr>
        <p:spPr>
          <a:xfrm>
            <a:off x="793790" y="2607945"/>
            <a:ext cx="6436400" cy="226814"/>
          </a:xfrm>
          <a:prstGeom prst="roundRect">
            <a:avLst>
              <a:gd name="adj" fmla="val 42003"/>
            </a:avLst>
          </a:prstGeom>
          <a:solidFill>
            <a:srgbClr val="282D5E"/>
          </a:solidFill>
          <a:ln/>
        </p:spPr>
        <p:txBody>
          <a:bodyPr/>
          <a:lstStyle/>
          <a:p>
            <a:endParaRPr lang="he-IL"/>
          </a:p>
        </p:txBody>
      </p:sp>
      <p:sp>
        <p:nvSpPr>
          <p:cNvPr id="8" name="Text 6"/>
          <p:cNvSpPr/>
          <p:nvPr/>
        </p:nvSpPr>
        <p:spPr>
          <a:xfrm>
            <a:off x="4128373" y="3061573"/>
            <a:ext cx="2875002" cy="354330"/>
          </a:xfrm>
          <a:prstGeom prst="rect">
            <a:avLst/>
          </a:prstGeom>
          <a:noFill/>
          <a:ln/>
        </p:spPr>
        <p:txBody>
          <a:bodyPr wrap="none" lIns="0" tIns="0" rIns="0" bIns="0" rtlCol="0" anchor="t"/>
          <a:lstStyle/>
          <a:p>
            <a:pPr>
              <a:lnSpc>
                <a:spcPts val="2750"/>
              </a:lnSpc>
            </a:pPr>
            <a:r>
              <a:rPr lang="en-US" sz="2200" b="1" dirty="0">
                <a:solidFill>
                  <a:srgbClr val="E5DCE6"/>
                </a:solidFill>
                <a:ea typeface="Bricolage Grotesque Extra Bold" pitchFamily="34" charset="-122"/>
                <a:cs typeface="Calibri" panose="020F0502020204030204" pitchFamily="34" charset="0"/>
              </a:rPr>
              <a:t>קידוד </a:t>
            </a:r>
            <a:r>
              <a:rPr lang="en-US" sz="2200" b="1" dirty="0" err="1">
                <a:solidFill>
                  <a:srgbClr val="E5DCE6"/>
                </a:solidFill>
                <a:ea typeface="Bricolage Grotesque Extra Bold" pitchFamily="34" charset="-122"/>
                <a:cs typeface="Calibri" panose="020F0502020204030204" pitchFamily="34" charset="0"/>
              </a:rPr>
              <a:t>משתנים</a:t>
            </a:r>
            <a:r>
              <a:rPr lang="en-US" sz="2200" b="1" dirty="0">
                <a:solidFill>
                  <a:srgbClr val="E5DCE6"/>
                </a:solidFill>
                <a:ea typeface="Bricolage Grotesque Extra Bold" pitchFamily="34" charset="-122"/>
                <a:cs typeface="Calibri" panose="020F0502020204030204" pitchFamily="34" charset="0"/>
              </a:rPr>
              <a:t> </a:t>
            </a:r>
            <a:r>
              <a:rPr lang="en-US" sz="2200" b="1" dirty="0" err="1">
                <a:solidFill>
                  <a:srgbClr val="E5DCE6"/>
                </a:solidFill>
                <a:ea typeface="Bricolage Grotesque Extra Bold" pitchFamily="34" charset="-122"/>
                <a:cs typeface="Calibri" panose="020F0502020204030204" pitchFamily="34" charset="0"/>
              </a:rPr>
              <a:t>קטגוריים</a:t>
            </a:r>
            <a:r>
              <a:rPr lang="en-US" sz="2200" b="1" dirty="0">
                <a:solidFill>
                  <a:srgbClr val="E5DCE6"/>
                </a:solidFill>
                <a:ea typeface="Bricolage Grotesque Extra Bold" pitchFamily="34" charset="-122"/>
                <a:cs typeface="Calibri" panose="020F0502020204030204" pitchFamily="34" charset="0"/>
              </a:rPr>
              <a:t> </a:t>
            </a:r>
            <a:r>
              <a:rPr lang="he-IL" sz="2200" b="1" dirty="0">
                <a:solidFill>
                  <a:srgbClr val="E5DCE6"/>
                </a:solidFill>
                <a:ea typeface="Bricolage Grotesque Extra Bold" pitchFamily="34" charset="-122"/>
                <a:cs typeface="Calibri" panose="020F0502020204030204" pitchFamily="34" charset="0"/>
              </a:rPr>
              <a:t>(</a:t>
            </a:r>
            <a:r>
              <a:rPr lang="en-US" sz="2200" dirty="0">
                <a:solidFill>
                  <a:schemeClr val="bg1"/>
                </a:solidFill>
              </a:rPr>
              <a:t>One-Hot encoding</a:t>
            </a:r>
            <a:r>
              <a:rPr lang="he-IL" sz="2200" b="1" dirty="0">
                <a:solidFill>
                  <a:srgbClr val="E5DCE6"/>
                </a:solidFill>
                <a:ea typeface="Bricolage Grotesque Extra Bold" pitchFamily="34" charset="-122"/>
                <a:cs typeface="Calibri" panose="020F0502020204030204" pitchFamily="34" charset="0"/>
              </a:rPr>
              <a:t>)</a:t>
            </a:r>
            <a:endParaRPr lang="en-US" sz="2200" dirty="0"/>
          </a:p>
        </p:txBody>
      </p:sp>
      <p:sp>
        <p:nvSpPr>
          <p:cNvPr id="9" name="Text 7"/>
          <p:cNvSpPr/>
          <p:nvPr/>
        </p:nvSpPr>
        <p:spPr>
          <a:xfrm>
            <a:off x="1020604" y="3551992"/>
            <a:ext cx="5982772" cy="725805"/>
          </a:xfrm>
          <a:prstGeom prst="rect">
            <a:avLst/>
          </a:prstGeom>
          <a:noFill/>
          <a:ln/>
        </p:spPr>
        <p:txBody>
          <a:bodyPr wrap="square" lIns="0" tIns="0" rIns="0" bIns="0" rtlCol="0" anchor="t"/>
          <a:lstStyle/>
          <a:p>
            <a:r>
              <a:rPr lang="he-IL" sz="2200" dirty="0">
                <a:solidFill>
                  <a:schemeClr val="bg1"/>
                </a:solidFill>
              </a:rPr>
              <a:t>בוצע לעמודות הקטגוריאליות קידוד עם:</a:t>
            </a:r>
          </a:p>
          <a:p>
            <a:r>
              <a:rPr lang="en-US" sz="2000" b="0" dirty="0" err="1">
                <a:solidFill>
                  <a:srgbClr val="4EC9B0"/>
                </a:solidFill>
                <a:effectLst/>
                <a:latin typeface="Consolas" panose="020B0609020204030204" pitchFamily="49" charset="0"/>
              </a:rPr>
              <a:t>pandas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get_dummies</a:t>
            </a:r>
            <a:r>
              <a:rPr lang="en-US" sz="2000" b="0" dirty="0">
                <a:solidFill>
                  <a:srgbClr val="CCCCCC"/>
                </a:solidFill>
                <a:effectLst/>
                <a:latin typeface="Consolas" panose="020B0609020204030204" pitchFamily="49" charset="0"/>
              </a:rPr>
              <a:t>()</a:t>
            </a:r>
          </a:p>
          <a:p>
            <a:endParaRPr lang="en-US" sz="2200" dirty="0">
              <a:solidFill>
                <a:schemeClr val="bg1"/>
              </a:solidFill>
            </a:endParaRPr>
          </a:p>
        </p:txBody>
      </p:sp>
      <p:sp>
        <p:nvSpPr>
          <p:cNvPr id="10" name="Shape 8"/>
          <p:cNvSpPr/>
          <p:nvPr/>
        </p:nvSpPr>
        <p:spPr>
          <a:xfrm>
            <a:off x="7400211" y="5354955"/>
            <a:ext cx="6436400" cy="226814"/>
          </a:xfrm>
          <a:prstGeom prst="roundRect">
            <a:avLst>
              <a:gd name="adj" fmla="val 42003"/>
            </a:avLst>
          </a:prstGeom>
          <a:solidFill>
            <a:srgbClr val="282D5E"/>
          </a:solidFill>
          <a:ln/>
        </p:spPr>
        <p:txBody>
          <a:bodyPr/>
          <a:lstStyle/>
          <a:p>
            <a:endParaRPr lang="he-IL"/>
          </a:p>
        </p:txBody>
      </p:sp>
      <p:sp>
        <p:nvSpPr>
          <p:cNvPr id="11" name="Text 9"/>
          <p:cNvSpPr/>
          <p:nvPr/>
        </p:nvSpPr>
        <p:spPr>
          <a:xfrm>
            <a:off x="10302359" y="5808583"/>
            <a:ext cx="3307437" cy="354330"/>
          </a:xfrm>
          <a:prstGeom prst="rect">
            <a:avLst/>
          </a:prstGeom>
          <a:noFill/>
          <a:ln/>
        </p:spPr>
        <p:txBody>
          <a:bodyPr wrap="none" lIns="0" tIns="0" rIns="0" bIns="0" rtlCol="0" anchor="t"/>
          <a:lstStyle/>
          <a:p>
            <a:pPr marL="0" indent="0" algn="r" rtl="1">
              <a:lnSpc>
                <a:spcPts val="2750"/>
              </a:lnSpc>
              <a:buNone/>
            </a:pP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נרמול</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(Standardization)</a:t>
            </a:r>
            <a:endParaRPr lang="en-US" sz="2200" dirty="0"/>
          </a:p>
        </p:txBody>
      </p:sp>
      <p:sp>
        <p:nvSpPr>
          <p:cNvPr id="12" name="Text 10"/>
          <p:cNvSpPr/>
          <p:nvPr/>
        </p:nvSpPr>
        <p:spPr>
          <a:xfrm>
            <a:off x="7627025" y="6299002"/>
            <a:ext cx="5982772" cy="725805"/>
          </a:xfrm>
          <a:prstGeom prst="rect">
            <a:avLst/>
          </a:prstGeom>
          <a:noFill/>
          <a:ln/>
        </p:spPr>
        <p:txBody>
          <a:bodyPr wrap="square" lIns="0" tIns="0" rIns="0" bIns="0" rtlCol="0" anchor="t"/>
          <a:lstStyle/>
          <a:p>
            <a:pPr marL="0" indent="0" algn="r" rtl="1">
              <a:lnSpc>
                <a:spcPts val="2850"/>
              </a:lnSpc>
              <a:buNone/>
            </a:pPr>
            <a:r>
              <a:rPr lang="he-IL" sz="1750" dirty="0">
                <a:solidFill>
                  <a:srgbClr val="E5DCE6"/>
                </a:solidFill>
                <a:latin typeface="Montserrat" pitchFamily="34" charset="0"/>
              </a:rPr>
              <a:t>את העמדות עם הערכים המספריים נרמלנו באמצעות </a:t>
            </a:r>
            <a:r>
              <a:rPr lang="en-US" sz="1750" dirty="0">
                <a:solidFill>
                  <a:srgbClr val="E5DCE6"/>
                </a:solidFill>
                <a:latin typeface="Montserrat" pitchFamily="34" charset="0"/>
              </a:rPr>
              <a:t>MinMaxScaler</a:t>
            </a:r>
            <a:r>
              <a:rPr lang="he-IL" sz="1750" dirty="0">
                <a:solidFill>
                  <a:srgbClr val="E5DCE6"/>
                </a:solidFill>
                <a:latin typeface="Montserrat" pitchFamily="34" charset="0"/>
              </a:rPr>
              <a:t> שהופך כל ערך להיות בין 0 ל- 1 כאשר 1 מייצג ערך מקסימלי של עמודה ו-0 ערך מינימלי של עמודה</a:t>
            </a:r>
            <a:endParaRPr lang="en-US" sz="1750" dirty="0"/>
          </a:p>
        </p:txBody>
      </p:sp>
      <p:sp>
        <p:nvSpPr>
          <p:cNvPr id="13" name="Shape 11"/>
          <p:cNvSpPr/>
          <p:nvPr/>
        </p:nvSpPr>
        <p:spPr>
          <a:xfrm>
            <a:off x="793790" y="5014793"/>
            <a:ext cx="6436400" cy="226814"/>
          </a:xfrm>
          <a:prstGeom prst="roundRect">
            <a:avLst>
              <a:gd name="adj" fmla="val 42003"/>
            </a:avLst>
          </a:prstGeom>
          <a:solidFill>
            <a:srgbClr val="282D5E"/>
          </a:solidFill>
          <a:ln/>
        </p:spPr>
        <p:txBody>
          <a:bodyPr/>
          <a:lstStyle/>
          <a:p>
            <a:endParaRPr lang="he-IL"/>
          </a:p>
        </p:txBody>
      </p:sp>
      <p:sp>
        <p:nvSpPr>
          <p:cNvPr id="14" name="Text 12"/>
          <p:cNvSpPr/>
          <p:nvPr/>
        </p:nvSpPr>
        <p:spPr>
          <a:xfrm>
            <a:off x="3815001" y="5468422"/>
            <a:ext cx="318837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בחירת תכונות משמעותיות</a:t>
            </a:r>
            <a:endParaRPr lang="en-US" sz="2200" dirty="0"/>
          </a:p>
        </p:txBody>
      </p:sp>
      <p:sp>
        <p:nvSpPr>
          <p:cNvPr id="15" name="Text 13"/>
          <p:cNvSpPr/>
          <p:nvPr/>
        </p:nvSpPr>
        <p:spPr>
          <a:xfrm>
            <a:off x="1020604" y="5958840"/>
            <a:ext cx="5982772" cy="725805"/>
          </a:xfrm>
          <a:prstGeom prst="rect">
            <a:avLst/>
          </a:prstGeom>
          <a:noFill/>
          <a:ln/>
        </p:spPr>
        <p:txBody>
          <a:bodyPr wrap="square" lIns="0" tIns="0" rIns="0" bIns="0" rtlCol="0" anchor="t"/>
          <a:lstStyle/>
          <a:p>
            <a:pPr marL="0" indent="0">
              <a:lnSpc>
                <a:spcPts val="2850"/>
              </a:lnSpc>
              <a:buNone/>
            </a:pPr>
            <a:r>
              <a:rPr lang="en-US" sz="1750" dirty="0">
                <a:solidFill>
                  <a:srgbClr val="E5DCE6"/>
                </a:solidFill>
                <a:latin typeface="Montserrat" pitchFamily="34" charset="0"/>
                <a:ea typeface="Microsoft YaHei UI" panose="020B0503020204020204" pitchFamily="34" charset="-122"/>
                <a:cs typeface="Montserrat" pitchFamily="34" charset="-120"/>
              </a:rPr>
              <a:t>שימוש ב-ExtraTreesClassifier לזיהוי המשתנים המשפיעים ביותר </a:t>
            </a:r>
            <a:r>
              <a:rPr lang="en-US" sz="1750" dirty="0" err="1">
                <a:solidFill>
                  <a:srgbClr val="E5DCE6"/>
                </a:solidFill>
                <a:latin typeface="Montserrat" pitchFamily="34" charset="0"/>
                <a:ea typeface="Microsoft YaHei UI" panose="020B0503020204020204" pitchFamily="34" charset="-122"/>
                <a:cs typeface="Montserrat" pitchFamily="34" charset="-120"/>
              </a:rPr>
              <a:t>על</a:t>
            </a:r>
            <a:r>
              <a:rPr lang="en-US" sz="1750" dirty="0">
                <a:solidFill>
                  <a:srgbClr val="E5DCE6"/>
                </a:solidFill>
                <a:latin typeface="Montserrat" pitchFamily="34" charset="0"/>
                <a:ea typeface="Microsoft YaHei UI" panose="020B0503020204020204" pitchFamily="34" charset="-122"/>
                <a:cs typeface="Montserrat" pitchFamily="34" charset="-120"/>
              </a:rPr>
              <a:t> </a:t>
            </a:r>
            <a:r>
              <a:rPr lang="en-US" sz="1750" dirty="0" err="1">
                <a:solidFill>
                  <a:srgbClr val="E5DCE6"/>
                </a:solidFill>
                <a:latin typeface="Montserrat" pitchFamily="34" charset="0"/>
                <a:ea typeface="Microsoft YaHei UI" panose="020B0503020204020204" pitchFamily="34" charset="-122"/>
                <a:cs typeface="Montserrat" pitchFamily="34" charset="-120"/>
              </a:rPr>
              <a:t>סיכון</a:t>
            </a:r>
            <a:r>
              <a:rPr lang="en-US" sz="1750" dirty="0">
                <a:solidFill>
                  <a:srgbClr val="E5DCE6"/>
                </a:solidFill>
                <a:latin typeface="Montserrat" pitchFamily="34" charset="0"/>
                <a:ea typeface="Microsoft YaHei UI" panose="020B0503020204020204" pitchFamily="34" charset="-122"/>
                <a:cs typeface="Montserrat" pitchFamily="34" charset="-120"/>
              </a:rPr>
              <a:t> לשבץ (Feature Importance).</a:t>
            </a:r>
            <a:endParaRPr lang="en-US" sz="17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001375" y="658892"/>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אלגוריתמים</a:t>
            </a:r>
            <a:endParaRPr lang="en-US" sz="2200" dirty="0"/>
          </a:p>
        </p:txBody>
      </p:sp>
      <p:sp>
        <p:nvSpPr>
          <p:cNvPr id="3" name="Text 1"/>
          <p:cNvSpPr/>
          <p:nvPr/>
        </p:nvSpPr>
        <p:spPr>
          <a:xfrm>
            <a:off x="6906578" y="1240036"/>
            <a:ext cx="6930033"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מודלים למידת מכונה לבחינה</a:t>
            </a:r>
            <a:endParaRPr lang="en-US" sz="4450" dirty="0"/>
          </a:p>
        </p:txBody>
      </p:sp>
      <p:pic>
        <p:nvPicPr>
          <p:cNvPr id="4" name="Image 0" descr="preencoded.png"/>
          <p:cNvPicPr>
            <a:picLocks noChangeAspect="1"/>
          </p:cNvPicPr>
          <p:nvPr/>
        </p:nvPicPr>
        <p:blipFill>
          <a:blip r:embed="rId3"/>
          <a:stretch>
            <a:fillRect/>
          </a:stretch>
        </p:blipFill>
        <p:spPr>
          <a:xfrm>
            <a:off x="793790" y="2288977"/>
            <a:ext cx="680442" cy="680442"/>
          </a:xfrm>
          <a:prstGeom prst="rect">
            <a:avLst/>
          </a:prstGeom>
        </p:spPr>
      </p:pic>
      <p:sp>
        <p:nvSpPr>
          <p:cNvPr id="5" name="Text 2"/>
          <p:cNvSpPr/>
          <p:nvPr/>
        </p:nvSpPr>
        <p:spPr>
          <a:xfrm>
            <a:off x="79379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Logistic Regression</a:t>
            </a:r>
            <a:endParaRPr lang="en-US" sz="2200" dirty="0"/>
          </a:p>
        </p:txBody>
      </p:sp>
      <p:sp>
        <p:nvSpPr>
          <p:cNvPr id="6" name="Text 3"/>
          <p:cNvSpPr/>
          <p:nvPr/>
        </p:nvSpPr>
        <p:spPr>
          <a:xfrm>
            <a:off x="793790"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סטטיסטי המשמש לסיווג בינארי, יעיל להבנת הקשר בין משתנים.</a:t>
            </a:r>
            <a:endParaRPr lang="en-US" sz="1750" dirty="0"/>
          </a:p>
        </p:txBody>
      </p:sp>
      <p:pic>
        <p:nvPicPr>
          <p:cNvPr id="7" name="Image 1" descr="preencoded.png"/>
          <p:cNvPicPr>
            <a:picLocks noChangeAspect="1"/>
          </p:cNvPicPr>
          <p:nvPr/>
        </p:nvPicPr>
        <p:blipFill>
          <a:blip r:embed="rId4"/>
          <a:stretch>
            <a:fillRect/>
          </a:stretch>
        </p:blipFill>
        <p:spPr>
          <a:xfrm>
            <a:off x="5235893" y="2288977"/>
            <a:ext cx="680442" cy="680442"/>
          </a:xfrm>
          <a:prstGeom prst="rect">
            <a:avLst/>
          </a:prstGeom>
        </p:spPr>
      </p:pic>
      <p:sp>
        <p:nvSpPr>
          <p:cNvPr id="8" name="Text 4"/>
          <p:cNvSpPr/>
          <p:nvPr/>
        </p:nvSpPr>
        <p:spPr>
          <a:xfrm>
            <a:off x="5235893" y="3252907"/>
            <a:ext cx="3839408"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K-Nearest Neighbors (KNN)</a:t>
            </a:r>
            <a:endParaRPr lang="en-US" sz="2200" dirty="0"/>
          </a:p>
        </p:txBody>
      </p:sp>
      <p:sp>
        <p:nvSpPr>
          <p:cNvPr id="9" name="Text 5"/>
          <p:cNvSpPr/>
          <p:nvPr/>
        </p:nvSpPr>
        <p:spPr>
          <a:xfrm>
            <a:off x="5235893"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לא-פרמטרי המבוסס על קרבה בין נקודות נתונים.</a:t>
            </a:r>
            <a:endParaRPr lang="en-US" sz="1750" dirty="0"/>
          </a:p>
        </p:txBody>
      </p:sp>
      <p:pic>
        <p:nvPicPr>
          <p:cNvPr id="10" name="Image 2" descr="preencoded.png"/>
          <p:cNvPicPr>
            <a:picLocks noChangeAspect="1"/>
          </p:cNvPicPr>
          <p:nvPr/>
        </p:nvPicPr>
        <p:blipFill>
          <a:blip r:embed="rId5"/>
          <a:stretch>
            <a:fillRect/>
          </a:stretch>
        </p:blipFill>
        <p:spPr>
          <a:xfrm>
            <a:off x="9677995" y="2288977"/>
            <a:ext cx="680442" cy="680442"/>
          </a:xfrm>
          <a:prstGeom prst="rect">
            <a:avLst/>
          </a:prstGeom>
        </p:spPr>
      </p:pic>
      <p:sp>
        <p:nvSpPr>
          <p:cNvPr id="11" name="Text 6"/>
          <p:cNvSpPr/>
          <p:nvPr/>
        </p:nvSpPr>
        <p:spPr>
          <a:xfrm>
            <a:off x="9677995"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Decision Tree</a:t>
            </a:r>
            <a:endParaRPr lang="en-US" sz="2200" dirty="0"/>
          </a:p>
        </p:txBody>
      </p:sp>
      <p:sp>
        <p:nvSpPr>
          <p:cNvPr id="12" name="Text 7"/>
          <p:cNvSpPr/>
          <p:nvPr/>
        </p:nvSpPr>
        <p:spPr>
          <a:xfrm>
            <a:off x="9677995"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חזק ואינטואיטיבי המייצג החלטות כעץ זרימה, לניתוח נתונים מורכבים.</a:t>
            </a:r>
            <a:endParaRPr lang="en-US" sz="1750" dirty="0"/>
          </a:p>
        </p:txBody>
      </p:sp>
      <p:pic>
        <p:nvPicPr>
          <p:cNvPr id="13" name="Image 3" descr="preencoded.png"/>
          <p:cNvPicPr>
            <a:picLocks noChangeAspect="1"/>
          </p:cNvPicPr>
          <p:nvPr/>
        </p:nvPicPr>
        <p:blipFill>
          <a:blip r:embed="rId6"/>
          <a:stretch>
            <a:fillRect/>
          </a:stretch>
        </p:blipFill>
        <p:spPr>
          <a:xfrm>
            <a:off x="793790" y="5036106"/>
            <a:ext cx="680442" cy="680442"/>
          </a:xfrm>
          <a:prstGeom prst="rect">
            <a:avLst/>
          </a:prstGeom>
        </p:spPr>
      </p:pic>
      <p:sp>
        <p:nvSpPr>
          <p:cNvPr id="14" name="Text 8"/>
          <p:cNvSpPr/>
          <p:nvPr/>
        </p:nvSpPr>
        <p:spPr>
          <a:xfrm>
            <a:off x="793790" y="600003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AdaBoost</a:t>
            </a:r>
            <a:endParaRPr lang="en-US" sz="2200" dirty="0"/>
          </a:p>
        </p:txBody>
      </p:sp>
      <p:sp>
        <p:nvSpPr>
          <p:cNvPr id="15" name="Text 9"/>
          <p:cNvSpPr/>
          <p:nvPr/>
        </p:nvSpPr>
        <p:spPr>
          <a:xfrm>
            <a:off x="793790" y="649045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טכניקת Boosting המשלבת מודלים חלשים ליצירת מודל חזק יותר.</a:t>
            </a:r>
            <a:endParaRPr lang="en-US" sz="1750" dirty="0"/>
          </a:p>
        </p:txBody>
      </p:sp>
      <p:pic>
        <p:nvPicPr>
          <p:cNvPr id="16" name="Image 4" descr="preencoded.png"/>
          <p:cNvPicPr>
            <a:picLocks noChangeAspect="1"/>
          </p:cNvPicPr>
          <p:nvPr/>
        </p:nvPicPr>
        <p:blipFill>
          <a:blip r:embed="rId7"/>
          <a:stretch>
            <a:fillRect/>
          </a:stretch>
        </p:blipFill>
        <p:spPr>
          <a:xfrm>
            <a:off x="5235893" y="5036106"/>
            <a:ext cx="680442" cy="680442"/>
          </a:xfrm>
          <a:prstGeom prst="rect">
            <a:avLst/>
          </a:prstGeom>
        </p:spPr>
      </p:pic>
      <p:sp>
        <p:nvSpPr>
          <p:cNvPr id="17" name="Text 10"/>
          <p:cNvSpPr/>
          <p:nvPr/>
        </p:nvSpPr>
        <p:spPr>
          <a:xfrm>
            <a:off x="5235893" y="600003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Support Vector Machine (SVM)</a:t>
            </a:r>
            <a:endParaRPr lang="en-US" sz="2200" dirty="0"/>
          </a:p>
        </p:txBody>
      </p:sp>
      <p:sp>
        <p:nvSpPr>
          <p:cNvPr id="18" name="Text 11"/>
          <p:cNvSpPr/>
          <p:nvPr/>
        </p:nvSpPr>
        <p:spPr>
          <a:xfrm>
            <a:off x="5235893" y="684478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למציאת היפר-מישור אופטימלי להפרדת מחלקות.</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וכמות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 האם כמות מקרי השבץ שרשומים לעומת המקריים השליליים משפיע על היכולת לחזות, איך ניתן להתמודד עם זה.</a:t>
            </a: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pic>
        <p:nvPicPr>
          <p:cNvPr id="2" name="תמונה 1">
            <a:extLst>
              <a:ext uri="{FF2B5EF4-FFF2-40B4-BE49-F238E27FC236}">
                <a16:creationId xmlns:a16="http://schemas.microsoft.com/office/drawing/2014/main" id="{D39DB0E0-FF0D-1595-E2E1-572C4D552E3C}"/>
              </a:ext>
            </a:extLst>
          </p:cNvPr>
          <p:cNvPicPr>
            <a:picLocks noChangeAspect="1"/>
          </p:cNvPicPr>
          <p:nvPr/>
        </p:nvPicPr>
        <p:blipFill>
          <a:blip r:embed="rId3"/>
          <a:stretch>
            <a:fillRect/>
          </a:stretch>
        </p:blipFill>
        <p:spPr>
          <a:xfrm>
            <a:off x="135899" y="2068286"/>
            <a:ext cx="14222358" cy="4876800"/>
          </a:xfrm>
          <a:prstGeom prst="rect">
            <a:avLst/>
          </a:prstGeom>
        </p:spPr>
      </p:pic>
    </p:spTree>
    <p:extLst>
      <p:ext uri="{BB962C8B-B14F-4D97-AF65-F5344CB8AC3E}">
        <p14:creationId xmlns:p14="http://schemas.microsoft.com/office/powerpoint/2010/main" val="194182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הסבר 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862870"/>
          </a:xfrm>
          <a:prstGeom prst="rect">
            <a:avLst/>
          </a:prstGeom>
          <a:noFill/>
        </p:spPr>
        <p:txBody>
          <a:bodyPr wrap="square" rtlCol="1">
            <a:spAutoFit/>
          </a:bodyPr>
          <a:lstStyle/>
          <a:p>
            <a:pPr marL="285750" indent="-285750" algn="l" rtl="0">
              <a:buFont typeface="Arial" panose="020B0604020202020204" pitchFamily="34" charset="0"/>
              <a:buChar char="•"/>
            </a:pPr>
            <a:r>
              <a:rPr lang="en-US" sz="2200" b="1" dirty="0">
                <a:solidFill>
                  <a:srgbClr val="D69DE3"/>
                </a:solidFill>
                <a:latin typeface="Inter"/>
              </a:rPr>
              <a:t>gender</a:t>
            </a:r>
            <a:r>
              <a:rPr lang="en-US" sz="2200" b="1" dirty="0">
                <a:solidFill>
                  <a:schemeClr val="bg1"/>
                </a:solidFill>
                <a:latin typeface="Inter"/>
              </a:rPr>
              <a:t>:</a:t>
            </a:r>
            <a:r>
              <a:rPr lang="en-US" sz="2000" dirty="0">
                <a:solidFill>
                  <a:schemeClr val="bg1"/>
                </a:solidFill>
                <a:latin typeface="Inter"/>
              </a:rPr>
              <a:t> "Male", "Female" or "Other”</a:t>
            </a:r>
          </a:p>
          <a:p>
            <a:pPr marL="285750" indent="-285750" algn="l" rtl="0">
              <a:buFont typeface="Arial" panose="020B0604020202020204" pitchFamily="34" charset="0"/>
              <a:buChar char="•"/>
            </a:pPr>
            <a:r>
              <a:rPr lang="en-US" sz="2200" b="1" dirty="0">
                <a:solidFill>
                  <a:srgbClr val="D69DE3"/>
                </a:solidFill>
                <a:latin typeface="Inter"/>
              </a:rPr>
              <a:t>age</a:t>
            </a:r>
            <a:r>
              <a:rPr lang="en-US" sz="2200" b="1" dirty="0">
                <a:solidFill>
                  <a:schemeClr val="bg1"/>
                </a:solidFill>
                <a:latin typeface="Inter"/>
              </a:rPr>
              <a:t>: </a:t>
            </a:r>
            <a:r>
              <a:rPr lang="en-US" sz="2000" dirty="0">
                <a:solidFill>
                  <a:schemeClr val="bg1"/>
                </a:solidFill>
                <a:latin typeface="Inter"/>
              </a:rPr>
              <a:t>age of the patient</a:t>
            </a:r>
          </a:p>
          <a:p>
            <a:pPr marL="285750" indent="-285750" algn="l" rtl="0">
              <a:buFont typeface="Arial" panose="020B0604020202020204" pitchFamily="34" charset="0"/>
              <a:buChar char="•"/>
            </a:pPr>
            <a:r>
              <a:rPr lang="en-US" sz="2200" b="1" dirty="0">
                <a:solidFill>
                  <a:srgbClr val="D69DE3"/>
                </a:solidFill>
                <a:latin typeface="Inter"/>
              </a:rPr>
              <a:t>hypertension</a:t>
            </a:r>
            <a:r>
              <a:rPr lang="en-US" sz="2200" b="1" dirty="0">
                <a:solidFill>
                  <a:schemeClr val="bg1"/>
                </a:solidFill>
                <a:latin typeface="Inter"/>
              </a:rPr>
              <a:t>:</a:t>
            </a:r>
            <a:r>
              <a:rPr lang="en-US" sz="2000" dirty="0">
                <a:solidFill>
                  <a:schemeClr val="bg1"/>
                </a:solidFill>
                <a:latin typeface="Inter"/>
              </a:rPr>
              <a:t> 0 if the patient doesn't have hypertension, 1 if the patient has it</a:t>
            </a:r>
          </a:p>
          <a:p>
            <a:pPr marL="285750" indent="-285750" algn="l" rtl="0">
              <a:buFont typeface="Arial" panose="020B0604020202020204" pitchFamily="34" charset="0"/>
              <a:buChar char="•"/>
            </a:pPr>
            <a:r>
              <a:rPr lang="en-US" sz="2200" b="1" dirty="0" err="1">
                <a:solidFill>
                  <a:srgbClr val="D69DE3"/>
                </a:solidFill>
                <a:latin typeface="Inter"/>
              </a:rPr>
              <a:t>heart_disease</a:t>
            </a:r>
            <a:r>
              <a:rPr lang="en-US" sz="2200" b="1" dirty="0">
                <a:solidFill>
                  <a:schemeClr val="bg1"/>
                </a:solidFill>
                <a:latin typeface="Inter"/>
              </a:rPr>
              <a:t>: </a:t>
            </a:r>
            <a:r>
              <a:rPr lang="en-US" sz="2000" dirty="0">
                <a:solidFill>
                  <a:schemeClr val="bg1"/>
                </a:solidFill>
                <a:latin typeface="Inter"/>
              </a:rPr>
              <a:t>0 if the patient doesn't have any heart diseases, 1 if the patient has it</a:t>
            </a:r>
          </a:p>
          <a:p>
            <a:pPr marL="285750" indent="-285750" algn="l" rtl="0">
              <a:buFont typeface="Arial" panose="020B0604020202020204" pitchFamily="34" charset="0"/>
              <a:buChar char="•"/>
            </a:pPr>
            <a:r>
              <a:rPr lang="en-US" sz="2200" b="1" dirty="0" err="1">
                <a:solidFill>
                  <a:srgbClr val="D69DE3"/>
                </a:solidFill>
                <a:latin typeface="Inter"/>
              </a:rPr>
              <a:t>ever_married</a:t>
            </a:r>
            <a:r>
              <a:rPr lang="en-US" sz="2200" b="1" dirty="0">
                <a:solidFill>
                  <a:schemeClr val="bg1"/>
                </a:solidFill>
                <a:latin typeface="Inter"/>
              </a:rPr>
              <a:t>: </a:t>
            </a:r>
            <a:r>
              <a:rPr lang="en-US" sz="2000" dirty="0">
                <a:solidFill>
                  <a:schemeClr val="bg1"/>
                </a:solidFill>
                <a:latin typeface="Inter"/>
              </a:rPr>
              <a:t>"No" or "Yes“</a:t>
            </a:r>
          </a:p>
          <a:p>
            <a:pPr marL="285750" indent="-285750" algn="l" rtl="0">
              <a:buFont typeface="Arial" panose="020B0604020202020204" pitchFamily="34" charset="0"/>
              <a:buChar char="•"/>
            </a:pPr>
            <a:r>
              <a:rPr lang="en-US" sz="2200" b="1" dirty="0" err="1">
                <a:solidFill>
                  <a:srgbClr val="D69DE3"/>
                </a:solidFill>
                <a:latin typeface="Inter"/>
              </a:rPr>
              <a:t>work_type</a:t>
            </a:r>
            <a:r>
              <a:rPr lang="en-US" sz="2200" b="1" dirty="0">
                <a:solidFill>
                  <a:schemeClr val="bg1"/>
                </a:solidFill>
                <a:latin typeface="Inter"/>
              </a:rPr>
              <a:t>: </a:t>
            </a:r>
            <a:r>
              <a:rPr lang="en-US" sz="2000" dirty="0">
                <a:solidFill>
                  <a:schemeClr val="bg1"/>
                </a:solidFill>
                <a:latin typeface="Inter"/>
              </a:rPr>
              <a:t>"children", "</a:t>
            </a:r>
            <a:r>
              <a:rPr lang="en-US" sz="2000" dirty="0" err="1">
                <a:solidFill>
                  <a:schemeClr val="bg1"/>
                </a:solidFill>
                <a:latin typeface="Inter"/>
              </a:rPr>
              <a:t>Govt_job</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rtl="0">
              <a:buFont typeface="Arial" panose="020B0604020202020204" pitchFamily="34" charset="0"/>
              <a:buChar char="•"/>
            </a:pPr>
            <a:r>
              <a:rPr lang="en-US" sz="2200" b="1" dirty="0" err="1">
                <a:solidFill>
                  <a:srgbClr val="D69DE3"/>
                </a:solidFill>
                <a:latin typeface="Inter"/>
              </a:rPr>
              <a:t>Residence_type</a:t>
            </a:r>
            <a:r>
              <a:rPr lang="en-US" sz="2200" b="1" dirty="0">
                <a:solidFill>
                  <a:schemeClr val="bg1"/>
                </a:solidFill>
                <a:latin typeface="Inter"/>
              </a:rPr>
              <a:t>: </a:t>
            </a:r>
            <a:r>
              <a:rPr lang="en-US" sz="2000" dirty="0">
                <a:solidFill>
                  <a:schemeClr val="bg1"/>
                </a:solidFill>
                <a:latin typeface="Inter"/>
              </a:rPr>
              <a:t>"Rural" or "Urban“</a:t>
            </a:r>
          </a:p>
          <a:p>
            <a:pPr marL="285750" indent="-285750" algn="l" rtl="0">
              <a:buFont typeface="Arial" panose="020B0604020202020204" pitchFamily="34" charset="0"/>
              <a:buChar char="•"/>
            </a:pPr>
            <a:r>
              <a:rPr lang="en-US" sz="2200" b="1"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rtl="0">
              <a:buFont typeface="Arial" panose="020B0604020202020204" pitchFamily="34" charset="0"/>
              <a:buChar char="•"/>
            </a:pPr>
            <a:r>
              <a:rPr lang="en-US" sz="2200" b="1" dirty="0" err="1">
                <a:solidFill>
                  <a:srgbClr val="D69DE3"/>
                </a:solidFill>
                <a:latin typeface="Inter"/>
              </a:rPr>
              <a:t>bmi</a:t>
            </a:r>
            <a:r>
              <a:rPr lang="en-US" sz="2200" b="1" dirty="0">
                <a:solidFill>
                  <a:schemeClr val="bg1"/>
                </a:solidFill>
                <a:latin typeface="Inter"/>
              </a:rPr>
              <a:t>: </a:t>
            </a:r>
            <a:r>
              <a:rPr lang="en-US" sz="2000" dirty="0">
                <a:solidFill>
                  <a:schemeClr val="bg1"/>
                </a:solidFill>
                <a:latin typeface="Inter"/>
              </a:rPr>
              <a:t>body mass index</a:t>
            </a:r>
          </a:p>
          <a:p>
            <a:pPr marL="285750" indent="-285750" algn="l" rtl="0">
              <a:buFont typeface="Arial" panose="020B0604020202020204" pitchFamily="34" charset="0"/>
              <a:buChar char="•"/>
            </a:pPr>
            <a:r>
              <a:rPr lang="en-US" sz="2200" b="1" dirty="0" err="1">
                <a:solidFill>
                  <a:srgbClr val="D69DE3"/>
                </a:solidFill>
                <a:latin typeface="Inter"/>
              </a:rPr>
              <a:t>smoking_status</a:t>
            </a:r>
            <a:r>
              <a:rPr lang="en-US" sz="2200" b="1" dirty="0">
                <a:solidFill>
                  <a:srgbClr val="D69DE3"/>
                </a:solidFill>
                <a:latin typeface="Inter"/>
              </a:rPr>
              <a:t>:</a:t>
            </a:r>
            <a:r>
              <a:rPr lang="en-US" sz="2200" b="1" dirty="0">
                <a:solidFill>
                  <a:schemeClr val="bg1"/>
                </a:solidFill>
                <a:latin typeface="Inter"/>
              </a:rPr>
              <a:t> </a:t>
            </a:r>
            <a:r>
              <a:rPr lang="en-US" sz="2000" dirty="0">
                <a:solidFill>
                  <a:schemeClr val="bg1"/>
                </a:solidFill>
                <a:latin typeface="Inter"/>
              </a:rPr>
              <a:t>"formerly smoked", "never smoked", "smokes" or "Unknown"*</a:t>
            </a:r>
          </a:p>
          <a:p>
            <a:pPr marL="285750" indent="-285750" algn="l" rtl="0">
              <a:buFont typeface="Arial" panose="020B0604020202020204" pitchFamily="34" charset="0"/>
              <a:buChar char="•"/>
            </a:pPr>
            <a:r>
              <a:rPr lang="en-US" sz="2200" b="1" dirty="0">
                <a:solidFill>
                  <a:srgbClr val="D69DE3"/>
                </a:solidFill>
                <a:latin typeface="Inter"/>
              </a:rPr>
              <a:t>stroke</a:t>
            </a:r>
            <a:r>
              <a:rPr lang="en-US" sz="2200" b="1" dirty="0">
                <a:solidFill>
                  <a:schemeClr val="bg1"/>
                </a:solidFill>
                <a:latin typeface="Inter"/>
              </a:rPr>
              <a:t>:</a:t>
            </a:r>
            <a:r>
              <a:rPr lang="en-US" sz="2000" dirty="0">
                <a:solidFill>
                  <a:schemeClr val="bg1"/>
                </a:solidFill>
                <a:latin typeface="Inter"/>
              </a:rPr>
              <a:t> 1 if the patient had a stroke or 0 if not</a:t>
            </a:r>
          </a:p>
          <a:p>
            <a:pPr marL="285750" indent="-285750" algn="l" rtl="0">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Calibri" panose="020F0502020204030204" pitchFamily="34" charset="0"/>
            </a:endParaRPr>
          </a:p>
          <a:p>
            <a:pPr marL="285750" indent="-285750" algn="l" rtl="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Calibri" panose="020F0502020204030204" pitchFamily="34"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Calibri" panose="020F0502020204030204" pitchFamily="34" charset="0"/>
            </a:endParaRPr>
          </a:p>
          <a:p>
            <a:r>
              <a:rPr lang="he-IL" sz="2800" dirty="0">
                <a:solidFill>
                  <a:srgbClr val="D69DE3"/>
                </a:solidFill>
                <a:latin typeface="Calibri" panose="020F0502020204030204" pitchFamily="34"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Calibri" panose="020F0502020204030204" pitchFamily="34" charset="0"/>
              </a:rPr>
              <a:t>-</a:t>
            </a:r>
            <a:r>
              <a:rPr lang="he-IL" sz="2800" dirty="0">
                <a:solidFill>
                  <a:srgbClr val="D69DE3"/>
                </a:solidFill>
                <a:latin typeface="Calibri" panose="020F0502020204030204" pitchFamily="34"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Calibri" panose="020F0502020204030204" pitchFamily="34"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890</TotalTime>
  <Words>2175</Words>
  <Application>Microsoft Office PowerPoint</Application>
  <PresentationFormat>מותאם אישית</PresentationFormat>
  <Paragraphs>167</Paragraphs>
  <Slides>22</Slides>
  <Notes>22</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22</vt:i4>
      </vt:variant>
    </vt:vector>
  </HeadingPairs>
  <TitlesOfParts>
    <vt:vector size="33" baseType="lpstr">
      <vt:lpstr>Batang</vt:lpstr>
      <vt:lpstr>Microsoft GothicNeo</vt:lpstr>
      <vt:lpstr>Arial</vt:lpstr>
      <vt:lpstr>Bricolage Grotesque Extra Bold</vt:lpstr>
      <vt:lpstr>Calibri</vt:lpstr>
      <vt:lpstr>Cambria Math</vt:lpstr>
      <vt:lpstr>Consolas</vt:lpstr>
      <vt:lpstr>Inter</vt:lpstr>
      <vt:lpstr>Montserrat</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omer apter</cp:lastModifiedBy>
  <cp:revision>100</cp:revision>
  <dcterms:created xsi:type="dcterms:W3CDTF">2025-07-12T19:56:09Z</dcterms:created>
  <dcterms:modified xsi:type="dcterms:W3CDTF">2025-07-28T12:56:56Z</dcterms:modified>
</cp:coreProperties>
</file>